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272" r:id="rId3"/>
    <p:sldId id="257" r:id="rId4"/>
    <p:sldId id="258" r:id="rId5"/>
    <p:sldId id="273" r:id="rId6"/>
    <p:sldId id="259" r:id="rId7"/>
    <p:sldId id="260" r:id="rId8"/>
    <p:sldId id="261" r:id="rId9"/>
    <p:sldId id="262" r:id="rId10"/>
    <p:sldId id="263" r:id="rId11"/>
    <p:sldId id="264" r:id="rId12"/>
    <p:sldId id="265" r:id="rId13"/>
    <p:sldId id="266" r:id="rId14"/>
    <p:sldId id="267" r:id="rId15"/>
    <p:sldId id="268" r:id="rId16"/>
    <p:sldId id="274" r:id="rId17"/>
    <p:sldId id="271" r:id="rId18"/>
    <p:sldId id="269" r:id="rId19"/>
    <p:sldId id="275" r:id="rId20"/>
    <p:sldId id="280" r:id="rId21"/>
    <p:sldId id="287" r:id="rId22"/>
    <p:sldId id="276" r:id="rId23"/>
    <p:sldId id="294" r:id="rId24"/>
    <p:sldId id="277" r:id="rId25"/>
    <p:sldId id="278" r:id="rId26"/>
    <p:sldId id="285" r:id="rId27"/>
    <p:sldId id="279" r:id="rId28"/>
    <p:sldId id="281" r:id="rId29"/>
    <p:sldId id="283" r:id="rId30"/>
    <p:sldId id="292" r:id="rId31"/>
    <p:sldId id="284" r:id="rId32"/>
    <p:sldId id="286" r:id="rId33"/>
    <p:sldId id="289" r:id="rId34"/>
    <p:sldId id="293" r:id="rId35"/>
    <p:sldId id="296" r:id="rId36"/>
    <p:sldId id="291" r:id="rId37"/>
    <p:sldId id="295" r:id="rId38"/>
    <p:sldId id="297" r:id="rId39"/>
    <p:sldId id="298" r:id="rId40"/>
    <p:sldId id="290" r:id="rId41"/>
    <p:sldId id="29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E0A10-767C-40FC-861D-EB4984740653}" type="datetimeFigureOut">
              <a:rPr lang="ru-RU" smtClean="0"/>
              <a:t>03.12.2022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6B1BB-F19B-4087-AB00-E8F3DF550ADB}" type="slidenum">
              <a:rPr lang="ru-RU" smtClean="0"/>
              <a:t>‹#›</a:t>
            </a:fld>
            <a:endParaRPr lang="ru-RU"/>
          </a:p>
        </p:txBody>
      </p:sp>
    </p:spTree>
    <p:extLst>
      <p:ext uri="{BB962C8B-B14F-4D97-AF65-F5344CB8AC3E}">
        <p14:creationId xmlns:p14="http://schemas.microsoft.com/office/powerpoint/2010/main" val="387281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E6B1BB-F19B-4087-AB00-E8F3DF550ADB}" type="slidenum">
              <a:rPr lang="ru-RU" smtClean="0"/>
              <a:t>5</a:t>
            </a:fld>
            <a:endParaRPr lang="ru-RU"/>
          </a:p>
        </p:txBody>
      </p:sp>
    </p:spTree>
    <p:extLst>
      <p:ext uri="{BB962C8B-B14F-4D97-AF65-F5344CB8AC3E}">
        <p14:creationId xmlns:p14="http://schemas.microsoft.com/office/powerpoint/2010/main" val="169368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E6B1BB-F19B-4087-AB00-E8F3DF550ADB}" type="slidenum">
              <a:rPr lang="ru-RU" smtClean="0"/>
              <a:t>26</a:t>
            </a:fld>
            <a:endParaRPr lang="ru-RU"/>
          </a:p>
        </p:txBody>
      </p:sp>
    </p:spTree>
    <p:extLst>
      <p:ext uri="{BB962C8B-B14F-4D97-AF65-F5344CB8AC3E}">
        <p14:creationId xmlns:p14="http://schemas.microsoft.com/office/powerpoint/2010/main" val="31406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B19B0651-EE4F-4900-A07F-96A6BFA9D0F0}" type="slidenum">
              <a:rPr lang="ru-RU" smtClean="0"/>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4660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C71EC6-210F-42DE-9C53-41977AD35B3D}" type="datetimeFigureOut">
              <a:rPr lang="ru-RU" smtClean="0"/>
              <a:t>03.12.2022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8359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9894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5847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39708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38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8988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5698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4508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195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71EC6-210F-42DE-9C53-41977AD35B3D}" type="datetimeFigureOut">
              <a:rPr lang="ru-RU" smtClean="0"/>
              <a:t>03.12.2022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9421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383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6746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4640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6868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C71EC6-210F-42DE-9C53-41977AD35B3D}" type="datetimeFigureOut">
              <a:rPr lang="ru-RU" smtClean="0"/>
              <a:t>03.12.2022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749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C71EC6-210F-42DE-9C53-41977AD35B3D}" type="datetimeFigureOut">
              <a:rPr lang="ru-RU" smtClean="0"/>
              <a:t>03.12.2022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6028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03.12.2022</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521331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vresq.com/ro/curs-bazele-utilizarii-livresq/" TargetMode="External"/><Relationship Id="rId2" Type="http://schemas.openxmlformats.org/officeDocument/2006/relationships/hyperlink" Target="https://learningapps.org/home.php" TargetMode="External"/><Relationship Id="rId1" Type="http://schemas.openxmlformats.org/officeDocument/2006/relationships/slideLayout" Target="../slideLayouts/slideLayout2.xml"/><Relationship Id="rId4" Type="http://schemas.openxmlformats.org/officeDocument/2006/relationships/hyperlink" Target="https://wordwall.net/r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pps.org/index.php?overview&amp;s=&amp;category=0&amp;tool" TargetMode="External"/><Relationship Id="rId7" Type="http://schemas.openxmlformats.org/officeDocument/2006/relationships/hyperlink" Target="https://livresq.com/ro/curs-bazele-utilizarii-livresq/" TargetMode="External"/><Relationship Id="rId2" Type="http://schemas.openxmlformats.org/officeDocument/2006/relationships/hyperlink" Target="https://docs.google.com/document/u/0/" TargetMode="External"/><Relationship Id="rId1" Type="http://schemas.openxmlformats.org/officeDocument/2006/relationships/slideLayout" Target="../slideLayouts/slideLayout2.xml"/><Relationship Id="rId6" Type="http://schemas.openxmlformats.org/officeDocument/2006/relationships/hyperlink" Target="https://www.canva.com/" TargetMode="External"/><Relationship Id="rId5" Type="http://schemas.openxmlformats.org/officeDocument/2006/relationships/hyperlink" Target="https://epedagogie.md/" TargetMode="External"/><Relationship Id="rId4" Type="http://schemas.openxmlformats.org/officeDocument/2006/relationships/hyperlink" Target="https://quizizz.com/jo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library.livresq.com/details/61d4960e7bbc95000cd1506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nfoera.academy/blog/63" TargetMode="External"/><Relationship Id="rId2" Type="http://schemas.openxmlformats.org/officeDocument/2006/relationships/hyperlink" Target="https://beaconing.eu/ro/utilizarea-metodelor-interactive-si-a-solutiile-oferite-de-tic/" TargetMode="External"/><Relationship Id="rId1" Type="http://schemas.openxmlformats.org/officeDocument/2006/relationships/slideLayout" Target="../slideLayouts/slideLayout2.xml"/><Relationship Id="rId5" Type="http://schemas.openxmlformats.org/officeDocument/2006/relationships/hyperlink" Target="https://proform.snsh.ro/baza-de-date-online-cu-bune-practici-pentru-educatie-incluziva-de-calitate/strategii-didactice-metode-didactice-mijloace-de-invatamant" TargetMode="External"/><Relationship Id="rId4" Type="http://schemas.openxmlformats.org/officeDocument/2006/relationships/hyperlink" Target="https://www.utgjiu.ro/revista/dppd/pdf/2016-03/3_Amelia%20Georgiana%20Boncea.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04664"/>
            <a:ext cx="7270576" cy="2448272"/>
          </a:xfrm>
        </p:spPr>
        <p:txBody>
          <a:bodyPr>
            <a:noAutofit/>
          </a:bodyPr>
          <a:lstStyle/>
          <a:p>
            <a:pPr algn="ctr"/>
            <a:r>
              <a:rPr lang="ro-RO" sz="2800" dirty="0">
                <a:solidFill>
                  <a:srgbClr val="FF0000"/>
                </a:solidFill>
              </a:rPr>
              <a:t/>
            </a:r>
            <a:br>
              <a:rPr lang="ro-RO" sz="2800" dirty="0">
                <a:solidFill>
                  <a:srgbClr val="FF0000"/>
                </a:solidFill>
              </a:rPr>
            </a:br>
            <a:r>
              <a:rPr lang="ro-RO" sz="2800" dirty="0">
                <a:solidFill>
                  <a:srgbClr val="FF0000"/>
                </a:solidFill>
              </a:rPr>
              <a:t/>
            </a:r>
            <a:br>
              <a:rPr lang="ro-RO" sz="2800" dirty="0">
                <a:solidFill>
                  <a:srgbClr val="FF0000"/>
                </a:solidFill>
              </a:rPr>
            </a:br>
            <a:r>
              <a:rPr lang="ro-RO" sz="2800" dirty="0"/>
              <a:t>IP Colegiul ,,Iulia Hasdeu” din Cahul</a:t>
            </a:r>
            <a:br>
              <a:rPr lang="ro-RO" sz="2800" dirty="0"/>
            </a:br>
            <a:r>
              <a:rPr lang="ro-RO" sz="2800" dirty="0"/>
              <a:t>Comunicare</a:t>
            </a:r>
            <a:r>
              <a:rPr lang="ro-RO" sz="2800" dirty="0">
                <a:solidFill>
                  <a:srgbClr val="FF0000"/>
                </a:solidFill>
              </a:rPr>
              <a:t/>
            </a:r>
            <a:br>
              <a:rPr lang="ro-RO" sz="2800" dirty="0">
                <a:solidFill>
                  <a:srgbClr val="FF0000"/>
                </a:solidFill>
              </a:rPr>
            </a:br>
            <a:r>
              <a:rPr lang="ro-RO" sz="2800" dirty="0" smtClean="0"/>
              <a:t>Tema</a:t>
            </a:r>
            <a:r>
              <a:rPr lang="ro-RO" sz="2800" dirty="0" smtClean="0">
                <a:solidFill>
                  <a:schemeClr val="tx1"/>
                </a:solidFill>
              </a:rPr>
              <a:t>:</a:t>
            </a:r>
            <a:r>
              <a:rPr lang="ro-RO" sz="2800" dirty="0" smtClean="0"/>
              <a:t>COMPETENŢE-CHEIE </a:t>
            </a:r>
            <a:r>
              <a:rPr lang="ro-RO" sz="2800" dirty="0"/>
              <a:t>TIC ÎN PREDAREA DISCIPLINELOR DE DREPT ”</a:t>
            </a:r>
            <a:r>
              <a:rPr lang="ru-RU" sz="2800" dirty="0"/>
              <a:t/>
            </a:r>
            <a:br>
              <a:rPr lang="ru-RU" sz="2800" dirty="0"/>
            </a:br>
            <a:endParaRPr lang="ru-RU" sz="2800" b="1" dirty="0">
              <a:solidFill>
                <a:srgbClr val="92D050"/>
              </a:solidFill>
            </a:endParaRPr>
          </a:p>
        </p:txBody>
      </p:sp>
      <p:sp>
        <p:nvSpPr>
          <p:cNvPr id="3" name="Объект 2"/>
          <p:cNvSpPr>
            <a:spLocks noGrp="1"/>
          </p:cNvSpPr>
          <p:nvPr>
            <p:ph type="subTitle" idx="1"/>
          </p:nvPr>
        </p:nvSpPr>
        <p:spPr>
          <a:xfrm>
            <a:off x="2915816" y="4365104"/>
            <a:ext cx="5762563" cy="1364531"/>
          </a:xfrm>
        </p:spPr>
        <p:txBody>
          <a:bodyPr>
            <a:normAutofit fontScale="92500" lnSpcReduction="20000"/>
          </a:bodyPr>
          <a:lstStyle/>
          <a:p>
            <a:pPr algn="r"/>
            <a:endParaRPr lang="ro-RO" dirty="0"/>
          </a:p>
          <a:p>
            <a:pPr algn="r"/>
            <a:endParaRPr lang="ro-RO" dirty="0"/>
          </a:p>
          <a:p>
            <a:pPr algn="r"/>
            <a:endParaRPr lang="ro-RO" dirty="0"/>
          </a:p>
          <a:p>
            <a:pPr algn="r"/>
            <a:r>
              <a:rPr lang="ro-RO" dirty="0"/>
              <a:t>Raportor: Hantea Larisa</a:t>
            </a:r>
            <a:endParaRPr lang="ru-RU" dirty="0"/>
          </a:p>
        </p:txBody>
      </p:sp>
      <p:pic>
        <p:nvPicPr>
          <p:cNvPr id="4" name="Picture 3">
            <a:extLst>
              <a:ext uri="{FF2B5EF4-FFF2-40B4-BE49-F238E27FC236}">
                <a16:creationId xmlns:a16="http://schemas.microsoft.com/office/drawing/2014/main" xmlns="" id="{64538E3B-9BBE-4F05-B25F-CF927AC0C53A}"/>
              </a:ext>
            </a:extLst>
          </p:cNvPr>
          <p:cNvPicPr>
            <a:picLocks noChangeAspect="1"/>
          </p:cNvPicPr>
          <p:nvPr/>
        </p:nvPicPr>
        <p:blipFill>
          <a:blip r:embed="rId2"/>
          <a:stretch>
            <a:fillRect/>
          </a:stretch>
        </p:blipFill>
        <p:spPr>
          <a:xfrm>
            <a:off x="611560" y="2852936"/>
            <a:ext cx="4176464" cy="3271639"/>
          </a:xfrm>
          <a:prstGeom prst="rect">
            <a:avLst/>
          </a:prstGeom>
        </p:spPr>
      </p:pic>
    </p:spTree>
    <p:extLst>
      <p:ext uri="{BB962C8B-B14F-4D97-AF65-F5344CB8AC3E}">
        <p14:creationId xmlns:p14="http://schemas.microsoft.com/office/powerpoint/2010/main" val="347347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936104"/>
          </a:xfrm>
        </p:spPr>
        <p:txBody>
          <a:bodyPr>
            <a:noAutofit/>
          </a:bodyPr>
          <a:lstStyle/>
          <a:p>
            <a:pPr algn="ctr"/>
            <a:r>
              <a:rPr lang="vi-VN" sz="2000" b="1" dirty="0"/>
              <a:t>Procesul de învăţare- evaluare desfăşurat în lecţiile destinate studierii disciplinelor de drept și  socio-umane  din perspectiva elevilor </a:t>
            </a:r>
            <a:endParaRPr lang="ru-RU" sz="2000" b="1" dirty="0"/>
          </a:p>
        </p:txBody>
      </p:sp>
      <p:sp>
        <p:nvSpPr>
          <p:cNvPr id="3" name="Объект 2"/>
          <p:cNvSpPr>
            <a:spLocks noGrp="1"/>
          </p:cNvSpPr>
          <p:nvPr>
            <p:ph idx="1"/>
          </p:nvPr>
        </p:nvSpPr>
        <p:spPr>
          <a:xfrm>
            <a:off x="457200" y="1124744"/>
            <a:ext cx="8003232" cy="5277200"/>
          </a:xfrm>
        </p:spPr>
        <p:txBody>
          <a:bodyPr>
            <a:normAutofit fontScale="62500" lnSpcReduction="20000"/>
          </a:bodyPr>
          <a:lstStyle/>
          <a:p>
            <a:r>
              <a:rPr lang="vi-VN" dirty="0"/>
              <a:t>adaptarea TIC la nevoile de învăţare ale elevilor</a:t>
            </a:r>
          </a:p>
          <a:p>
            <a:r>
              <a:rPr lang="vi-VN" dirty="0"/>
              <a:t>facilitarea procesului de învăţare, datorită stimulilor complecşi</a:t>
            </a:r>
          </a:p>
          <a:p>
            <a:r>
              <a:rPr lang="vi-VN" dirty="0"/>
              <a:t>creşterea atenţiei, a receptivităţii şi a implicării elevilor în lecţiile realizate</a:t>
            </a:r>
          </a:p>
          <a:p>
            <a:r>
              <a:rPr lang="vi-VN" dirty="0"/>
              <a:t>realizarea învăţării prin acţiune, prin descoperire, prin colaborare, prin simularea     rezolvării de probleme, prin implicarea în jocuri educaţionale pe calculator</a:t>
            </a:r>
          </a:p>
          <a:p>
            <a:r>
              <a:rPr lang="vi-VN" dirty="0"/>
              <a:t>exersarea comunicării, a participării, a atitudinilor proactive</a:t>
            </a:r>
          </a:p>
          <a:p>
            <a:r>
              <a:rPr lang="vi-VN" dirty="0"/>
              <a:t>rezolvarea creativă a unor sarcini de lucru</a:t>
            </a:r>
          </a:p>
          <a:p>
            <a:r>
              <a:rPr lang="vi-VN" dirty="0"/>
              <a:t>revenirea, în învăţare, la paşii parcurşi anterior în măsura în care elevii consideră necesar acest lucru</a:t>
            </a:r>
          </a:p>
          <a:p>
            <a:r>
              <a:rPr lang="vi-VN" dirty="0"/>
              <a:t>repetarea, potrivit opţiunii individuale, a unor secvenţe de evaluare</a:t>
            </a:r>
          </a:p>
          <a:p>
            <a:r>
              <a:rPr lang="vi-VN" dirty="0"/>
              <a:t>exersarea modului în care trebuie să înveţe (ceea ce reprezintă, de fapt, o competenţă cheie cu caracter transversal, recomandată la nivel european)</a:t>
            </a:r>
          </a:p>
          <a:p>
            <a:r>
              <a:rPr lang="vi-VN" dirty="0"/>
              <a:t>exersarea deprinderii de a lucra cu informaţia (de a căuta, prelucra şi utiliza informaţia şi nu de a o reţine mecanic)</a:t>
            </a:r>
          </a:p>
          <a:p>
            <a:r>
              <a:rPr lang="vi-VN" dirty="0"/>
              <a:t>exersarea deprinderii de accesare a resurselor necesare: a dicţionarelor online, a bibliotecilor </a:t>
            </a:r>
            <a:r>
              <a:rPr lang="ro-RO" dirty="0">
                <a:solidFill>
                  <a:srgbClr val="FF0000"/>
                </a:solidFill>
              </a:rPr>
              <a:t>epedagogie.md ,</a:t>
            </a:r>
            <a:r>
              <a:rPr lang="ro-RO" dirty="0">
                <a:solidFill>
                  <a:schemeClr val="accent1"/>
                </a:solidFill>
              </a:rPr>
              <a:t>wordwall.net, </a:t>
            </a:r>
            <a:r>
              <a:rPr lang="vi-VN" dirty="0">
                <a:hlinkClick r:id="rId2"/>
              </a:rPr>
              <a:t>https://learningapps.org/home.php</a:t>
            </a:r>
            <a:r>
              <a:rPr lang="ro-RO" dirty="0"/>
              <a:t> </a:t>
            </a:r>
            <a:r>
              <a:rPr lang="ro-RO" dirty="0">
                <a:hlinkClick r:id="rId3"/>
              </a:rPr>
              <a:t>https://livresq.com/ro/curs-bazele-utilizarii-livresq/</a:t>
            </a:r>
            <a:r>
              <a:rPr lang="ro-RO" dirty="0"/>
              <a:t> , </a:t>
            </a:r>
            <a:r>
              <a:rPr lang="ro-RO" dirty="0">
                <a:hlinkClick r:id="rId4"/>
              </a:rPr>
              <a:t>https://wordwall.net/ro</a:t>
            </a:r>
            <a:r>
              <a:rPr lang="ro-RO" dirty="0"/>
              <a:t> , </a:t>
            </a:r>
            <a:endParaRPr lang="vi-VN" dirty="0"/>
          </a:p>
          <a:p>
            <a:r>
              <a:rPr lang="ro-RO" dirty="0"/>
              <a:t> </a:t>
            </a:r>
            <a:endParaRPr lang="ru-RU" dirty="0"/>
          </a:p>
        </p:txBody>
      </p:sp>
    </p:spTree>
    <p:extLst>
      <p:ext uri="{BB962C8B-B14F-4D97-AF65-F5344CB8AC3E}">
        <p14:creationId xmlns:p14="http://schemas.microsoft.com/office/powerpoint/2010/main" val="151846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089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66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1224136"/>
          </a:xfrm>
        </p:spPr>
        <p:txBody>
          <a:bodyPr>
            <a:noAutofit/>
          </a:bodyPr>
          <a:lstStyle/>
          <a:p>
            <a:r>
              <a:rPr lang="en-US" sz="2000" b="1" dirty="0" err="1">
                <a:latin typeface="Arial Black" panose="020B0A04020102020204" pitchFamily="34" charset="0"/>
              </a:rPr>
              <a:t>Competenţe</a:t>
            </a:r>
            <a:r>
              <a:rPr lang="en-US" sz="2000" b="1" dirty="0">
                <a:latin typeface="Arial Black" panose="020B0A04020102020204" pitchFamily="34" charset="0"/>
              </a:rPr>
              <a:t> </a:t>
            </a:r>
            <a:r>
              <a:rPr lang="en-US" sz="2000" b="1" dirty="0" err="1">
                <a:latin typeface="Arial Black" panose="020B0A04020102020204" pitchFamily="34" charset="0"/>
              </a:rPr>
              <a:t>necesare</a:t>
            </a:r>
            <a:r>
              <a:rPr lang="en-US" sz="2000" b="1" dirty="0">
                <a:latin typeface="Arial Black" panose="020B0A04020102020204" pitchFamily="34" charset="0"/>
              </a:rPr>
              <a:t> </a:t>
            </a:r>
            <a:r>
              <a:rPr lang="en-US" sz="2000" b="1" dirty="0" err="1">
                <a:latin typeface="Arial Black" panose="020B0A04020102020204" pitchFamily="34" charset="0"/>
              </a:rPr>
              <a:t>cadrului</a:t>
            </a:r>
            <a:r>
              <a:rPr lang="en-US" sz="2000" b="1" dirty="0">
                <a:latin typeface="Arial Black" panose="020B0A04020102020204" pitchFamily="34" charset="0"/>
              </a:rPr>
              <a:t> didactic </a:t>
            </a:r>
            <a:r>
              <a:rPr lang="en-US" sz="2000" b="1" dirty="0" err="1">
                <a:latin typeface="Arial Black" panose="020B0A04020102020204" pitchFamily="34" charset="0"/>
              </a:rPr>
              <a:t>pentru</a:t>
            </a:r>
            <a:r>
              <a:rPr lang="en-US" sz="2000" b="1" dirty="0">
                <a:latin typeface="Arial Black" panose="020B0A04020102020204" pitchFamily="34" charset="0"/>
              </a:rPr>
              <a:t> </a:t>
            </a:r>
            <a:r>
              <a:rPr lang="en-US" sz="2000" b="1" dirty="0" err="1">
                <a:latin typeface="Arial Black" panose="020B0A04020102020204" pitchFamily="34" charset="0"/>
              </a:rPr>
              <a:t>integrarea</a:t>
            </a:r>
            <a:r>
              <a:rPr lang="en-US" sz="2000" b="1" dirty="0">
                <a:latin typeface="Arial Black" panose="020B0A04020102020204" pitchFamily="34" charset="0"/>
              </a:rPr>
              <a:t> TIC </a:t>
            </a:r>
            <a:r>
              <a:rPr lang="en-US" sz="2000" b="1" dirty="0" err="1">
                <a:latin typeface="Arial Black" panose="020B0A04020102020204" pitchFamily="34" charset="0"/>
              </a:rPr>
              <a:t>în</a:t>
            </a:r>
            <a:r>
              <a:rPr lang="en-US" sz="2000" b="1" dirty="0">
                <a:latin typeface="Arial Black" panose="020B0A04020102020204" pitchFamily="34" charset="0"/>
              </a:rPr>
              <a:t> </a:t>
            </a:r>
            <a:r>
              <a:rPr lang="en-US" sz="2000" b="1" dirty="0" err="1">
                <a:latin typeface="Arial Black" panose="020B0A04020102020204" pitchFamily="34" charset="0"/>
              </a:rPr>
              <a:t>procesul</a:t>
            </a:r>
            <a:r>
              <a:rPr lang="en-US" sz="2000" b="1" dirty="0">
                <a:latin typeface="Arial Black" panose="020B0A04020102020204" pitchFamily="34" charset="0"/>
              </a:rPr>
              <a:t> didactic la </a:t>
            </a:r>
            <a:r>
              <a:rPr lang="en-US" sz="2000" b="1" dirty="0" err="1">
                <a:latin typeface="Arial Black" panose="020B0A04020102020204" pitchFamily="34" charset="0"/>
              </a:rPr>
              <a:t>disciplinele</a:t>
            </a:r>
            <a:r>
              <a:rPr lang="en-US" sz="2000" b="1" dirty="0">
                <a:latin typeface="Arial Black" panose="020B0A04020102020204" pitchFamily="34" charset="0"/>
              </a:rPr>
              <a:t> de </a:t>
            </a:r>
            <a:r>
              <a:rPr lang="en-US" sz="2000" b="1" dirty="0" err="1">
                <a:latin typeface="Arial Black" panose="020B0A04020102020204" pitchFamily="34" charset="0"/>
              </a:rPr>
              <a:t>drept</a:t>
            </a:r>
            <a:r>
              <a:rPr lang="en-US" sz="2000" b="1" dirty="0">
                <a:latin typeface="Arial Black" panose="020B0A04020102020204" pitchFamily="34" charset="0"/>
              </a:rPr>
              <a:t> </a:t>
            </a:r>
            <a:r>
              <a:rPr lang="ro-RO" sz="2000" b="1" dirty="0">
                <a:latin typeface="Arial Black" panose="020B0A04020102020204" pitchFamily="34" charset="0"/>
              </a:rPr>
              <a:t>ș</a:t>
            </a:r>
            <a:r>
              <a:rPr lang="en-US" sz="2000" b="1" dirty="0" smtClean="0">
                <a:latin typeface="Arial Black" panose="020B0A04020102020204" pitchFamily="34" charset="0"/>
              </a:rPr>
              <a:t>I socio</a:t>
            </a:r>
            <a:r>
              <a:rPr lang="ro-RO" sz="2000" b="1" dirty="0" smtClean="0">
                <a:latin typeface="Arial Black" panose="020B0A04020102020204" pitchFamily="34" charset="0"/>
              </a:rPr>
              <a:t>- umane</a:t>
            </a:r>
            <a:r>
              <a:rPr lang="en-US" sz="2000" b="1" dirty="0">
                <a:latin typeface="Arial Black" panose="020B0A04020102020204" pitchFamily="34" charset="0"/>
              </a:rPr>
              <a:t/>
            </a:r>
            <a:br>
              <a:rPr lang="en-US" sz="2000" b="1" dirty="0">
                <a:latin typeface="Arial Black" panose="020B0A04020102020204" pitchFamily="34" charset="0"/>
              </a:rPr>
            </a:br>
            <a:endParaRPr lang="ru-RU" sz="2000" b="1" dirty="0">
              <a:latin typeface="Arial Black" panose="020B0A04020102020204" pitchFamily="34" charset="0"/>
            </a:endParaRPr>
          </a:p>
        </p:txBody>
      </p:sp>
      <p:sp>
        <p:nvSpPr>
          <p:cNvPr id="3" name="Объект 2"/>
          <p:cNvSpPr>
            <a:spLocks noGrp="1"/>
          </p:cNvSpPr>
          <p:nvPr>
            <p:ph idx="1"/>
          </p:nvPr>
        </p:nvSpPr>
        <p:spPr>
          <a:xfrm>
            <a:off x="457200" y="1412776"/>
            <a:ext cx="8075240" cy="5061176"/>
          </a:xfrm>
        </p:spPr>
        <p:txBody>
          <a:bodyPr>
            <a:normAutofit fontScale="85000" lnSpcReduction="20000"/>
          </a:bodyPr>
          <a:lstStyle/>
          <a:p>
            <a:r>
              <a:rPr lang="vi-VN" dirty="0"/>
              <a:t>În activitatea didactică, valorificarea TIC în procesul de predare-învăţare-evaluare a disciplinelor de drept este legată de disponibilitatea şi de competenţele fiecărui cadru didactic. Pe de altă parte, este incontestabil faptul că profesorii sunt agenţi ai schimbării.</a:t>
            </a:r>
          </a:p>
          <a:p>
            <a:r>
              <a:rPr lang="vi-VN" dirty="0"/>
              <a:t>La prima vedere, este necesar ca profesorii să dispună de aceleaşi competenţe pentru integrarea TIC în activitatea didactică. În realitate, cadrele didactice de diferite specialităţi au competenţe diferite şi valorifică diferit, competenţele, inclusiv în ceea ce priveşte TIC. Astfel, cadrele didactice care predau discipline  de drept și socio-umane se raportează la instrumentele TIC şi îşi pot propune să integreze TIC în activitatea didactică, din perspectiva disciplinelor pe care le predau.</a:t>
            </a:r>
          </a:p>
          <a:p>
            <a:r>
              <a:rPr lang="vi-VN" dirty="0"/>
              <a:t>Nivelul competenţelor de specialitate, curriculare şi metodice vizează atât o bună pregătire în specialitate, cât şi transpunerea exigenţelor curriculare referitoare la TIC în situaţii şi în activităţi de învăţare adecvate specificului TIC, dar şi achiziţiilor care urmează să fie dobândite de elevi din perspectiva disciplinei studiate.</a:t>
            </a:r>
          </a:p>
          <a:p>
            <a:endParaRPr lang="ru-RU" dirty="0"/>
          </a:p>
        </p:txBody>
      </p:sp>
    </p:spTree>
    <p:extLst>
      <p:ext uri="{BB962C8B-B14F-4D97-AF65-F5344CB8AC3E}">
        <p14:creationId xmlns:p14="http://schemas.microsoft.com/office/powerpoint/2010/main" val="229336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7467600" cy="1152128"/>
          </a:xfrm>
        </p:spPr>
        <p:txBody>
          <a:bodyPr>
            <a:noAutofit/>
          </a:bodyPr>
          <a:lstStyle/>
          <a:p>
            <a:r>
              <a:rPr lang="vi-VN" sz="2000" b="1" dirty="0"/>
              <a:t>Utilizarea TIC în procesul de predare-învăţare-evaluare la disciplinele de drept și bazele legislației în domeniu :</a:t>
            </a:r>
            <a:endParaRPr lang="ru-RU" sz="2000" b="1" dirty="0">
              <a:latin typeface="Arial Black" panose="020B0A04020102020204" pitchFamily="34" charset="0"/>
            </a:endParaRPr>
          </a:p>
        </p:txBody>
      </p:sp>
      <p:sp>
        <p:nvSpPr>
          <p:cNvPr id="3" name="Объект 2"/>
          <p:cNvSpPr>
            <a:spLocks noGrp="1"/>
          </p:cNvSpPr>
          <p:nvPr>
            <p:ph idx="1"/>
          </p:nvPr>
        </p:nvSpPr>
        <p:spPr>
          <a:xfrm>
            <a:off x="457200" y="116632"/>
            <a:ext cx="8219256" cy="6984776"/>
          </a:xfrm>
        </p:spPr>
        <p:txBody>
          <a:bodyPr>
            <a:noAutofit/>
          </a:bodyPr>
          <a:lstStyle/>
          <a:p>
            <a:r>
              <a:rPr lang="vi-VN" sz="1400" b="1" dirty="0"/>
              <a:t>instrumente TIC   (resurse   hardware   şi   software)   care   favorizează   dezvoltarea competenţelor din curriculele disciplinelor </a:t>
            </a:r>
            <a:r>
              <a:rPr lang="ro-RO" sz="1400" b="1" dirty="0"/>
              <a:t>de drept</a:t>
            </a:r>
            <a:r>
              <a:rPr lang="vi-VN" sz="1400" b="1" dirty="0"/>
              <a:t> (...);</a:t>
            </a:r>
          </a:p>
          <a:p>
            <a:r>
              <a:rPr lang="vi-VN" sz="1400" b="1" i="1" dirty="0"/>
              <a:t>Resurse hardware</a:t>
            </a:r>
            <a:r>
              <a:rPr lang="ro-RO" sz="1400" b="1" i="1" dirty="0"/>
              <a:t> (echipamente )</a:t>
            </a:r>
            <a:endParaRPr lang="vi-VN" sz="1400" b="1" i="1" dirty="0"/>
          </a:p>
          <a:p>
            <a:r>
              <a:rPr lang="vi-VN" sz="1400" b="1" i="1" dirty="0"/>
              <a:t>Utilizarea calculatorului în activitatea didactică la disciplinele </a:t>
            </a:r>
            <a:r>
              <a:rPr lang="ro-RO" sz="1400" b="1" i="1" dirty="0"/>
              <a:t>de drept</a:t>
            </a:r>
            <a:r>
              <a:rPr lang="vi-VN" sz="1400" b="1" i="1" dirty="0"/>
              <a:t> permite elevilor:</a:t>
            </a:r>
          </a:p>
          <a:p>
            <a:r>
              <a:rPr lang="vi-VN" sz="1200" dirty="0"/>
              <a:t>să dobândească deprinderea de a întreţine un dialog interactiv cu calculatorul, care devine acum un partener de lucru;</a:t>
            </a:r>
          </a:p>
          <a:p>
            <a:r>
              <a:rPr lang="vi-VN" sz="1200" dirty="0"/>
              <a:t>să-şi dezvolte capacitatea de învăţare interactivă şi de înţelegere a avantajelor pe care aceasta le oferă;</a:t>
            </a:r>
          </a:p>
          <a:p>
            <a:r>
              <a:rPr lang="vi-VN" sz="1200" dirty="0"/>
              <a:t>să înveţe cum să beneficieze de accesul la informaţii prezentate în moduri diferite de vizualizare;</a:t>
            </a:r>
          </a:p>
          <a:p>
            <a:r>
              <a:rPr lang="vi-VN" sz="1200" dirty="0"/>
              <a:t>să resimtă sprijinul oferit de multiplele reprezentări statice şi dinamice în exersarea competenţelor şi în aprofundarea înţelegerii şi reţinerii cunoştinţelor noi;</a:t>
            </a:r>
          </a:p>
          <a:p>
            <a:r>
              <a:rPr lang="vi-VN" sz="1200" dirty="0"/>
              <a:t>să recunoască avantajele lecţiilor interactive şi să fie încurajaţi să lucreze în ritmul şi stilul propriu, să îmbine în mod echilibrat activităţile de învăţare individuală cu cele de învăţare colaborativă;</a:t>
            </a:r>
          </a:p>
          <a:p>
            <a:r>
              <a:rPr lang="vi-VN" sz="1200" dirty="0"/>
              <a:t>să recunoască şansele oferite de feedback-ul secvenţial şi operativ în validarea imediată a răspunsurilor şi autoreglării, în stimularea autoinstruirii şi încurajarea autonomiei în învăţare, condiţie esenţială, în perspectivă, pentru a putea face faţă cerinţelor învăţării continue.</a:t>
            </a:r>
          </a:p>
          <a:p>
            <a:r>
              <a:rPr lang="vi-VN" sz="1200" b="1" i="1" dirty="0"/>
              <a:t>Resurse software</a:t>
            </a:r>
          </a:p>
          <a:p>
            <a:r>
              <a:rPr lang="vi-VN" sz="1200" dirty="0"/>
              <a:t>Cele mai utilizate resurse sunt produsele software (softuri educaţionale sau didactice) care se adresează direct celor care învaţă şi permit elevului:</a:t>
            </a:r>
          </a:p>
          <a:p>
            <a:r>
              <a:rPr lang="vi-VN" sz="1200" dirty="0"/>
              <a:t>să acceseze diverse surse informaţionale;</a:t>
            </a:r>
          </a:p>
          <a:p>
            <a:r>
              <a:rPr lang="vi-VN" sz="1200" dirty="0"/>
              <a:t>să proceseze informaţii;</a:t>
            </a:r>
          </a:p>
          <a:p>
            <a:r>
              <a:rPr lang="vi-VN" sz="1200" dirty="0"/>
              <a:t>să construiască pe aceste baze cunoştinţe noi;</a:t>
            </a:r>
          </a:p>
          <a:p>
            <a:r>
              <a:rPr lang="vi-VN" sz="1200" dirty="0"/>
              <a:t>-să dobândească competenţe/capacităţi prin demonstraţii, exemple, explicaţii, exersări, simulări etc.</a:t>
            </a:r>
          </a:p>
        </p:txBody>
      </p:sp>
    </p:spTree>
    <p:extLst>
      <p:ext uri="{BB962C8B-B14F-4D97-AF65-F5344CB8AC3E}">
        <p14:creationId xmlns:p14="http://schemas.microsoft.com/office/powerpoint/2010/main" val="210276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075240" cy="1143000"/>
          </a:xfrm>
        </p:spPr>
        <p:txBody>
          <a:bodyPr>
            <a:noAutofit/>
          </a:bodyPr>
          <a:lstStyle/>
          <a:p>
            <a:pPr marL="274320" lvl="0" indent="-274320">
              <a:spcBef>
                <a:spcPts val="600"/>
              </a:spcBef>
            </a:pPr>
            <a:r>
              <a:rPr lang="vi-VN" sz="1400" b="1" cap="none" dirty="0">
                <a:solidFill>
                  <a:prstClr val="black"/>
                </a:solidFill>
                <a:ea typeface="+mn-ea"/>
                <a:cs typeface="+mn-cs"/>
              </a:rPr>
              <a:t>În esenţă, softurile educaţionale sunt programe sau lecţii în format electronic, proiectate în raport cu o serie de coordonate pedagogice (obiective, conţinut specific, caracteristici ale elevilor, metode, feedback secvenţial şi evaluări formative). În raport de funcţiile (sarcinile) asumate, respectiv, funcţia pedagogică îndeplinită, softurile pot fi clasificate astfel:</a:t>
            </a:r>
            <a:br>
              <a:rPr lang="vi-VN" sz="1400" b="1" cap="none" dirty="0">
                <a:solidFill>
                  <a:prstClr val="black"/>
                </a:solidFill>
                <a:ea typeface="+mn-ea"/>
                <a:cs typeface="+mn-cs"/>
              </a:rPr>
            </a:br>
            <a:endParaRPr lang="ru-RU" sz="1400" b="1" dirty="0"/>
          </a:p>
        </p:txBody>
      </p:sp>
      <p:sp>
        <p:nvSpPr>
          <p:cNvPr id="5" name="Объект 4"/>
          <p:cNvSpPr>
            <a:spLocks noGrp="1"/>
          </p:cNvSpPr>
          <p:nvPr>
            <p:ph idx="1"/>
          </p:nvPr>
        </p:nvSpPr>
        <p:spPr>
          <a:xfrm>
            <a:off x="457200" y="1340768"/>
            <a:ext cx="8147248" cy="5133184"/>
          </a:xfrm>
        </p:spPr>
        <p:txBody>
          <a:bodyPr>
            <a:normAutofit fontScale="62500" lnSpcReduction="20000"/>
          </a:bodyPr>
          <a:lstStyle/>
          <a:p>
            <a:r>
              <a:rPr lang="vi-VN" b="1" dirty="0"/>
              <a:t>softurile tematice </a:t>
            </a:r>
            <a:r>
              <a:rPr lang="vi-VN" dirty="0"/>
              <a:t>destinate predării/învăţării de cunoştinţe noi. Învăţarea devine posibilă în cadrul interactivităţii elev – program calculator, urmând un traseu impus sau sugerat, integral sau parţial sub controlul calculatorului;</a:t>
            </a:r>
          </a:p>
          <a:p>
            <a:r>
              <a:rPr lang="vi-VN" b="1" dirty="0"/>
              <a:t>softurile de exersare </a:t>
            </a:r>
            <a:r>
              <a:rPr lang="vi-VN" dirty="0"/>
              <a:t>(Drill - and - Practice), utilizate în vederea însuşirii unor date, proceduri, tehnici, în formarea unor deprinderi specifice, cu avantajul lucrului în ritm propriu ș i validarea imediată a răspunsului dat;</a:t>
            </a:r>
          </a:p>
          <a:p>
            <a:r>
              <a:rPr lang="vi-VN" b="1" dirty="0"/>
              <a:t>softurile de investigaţie</a:t>
            </a:r>
            <a:r>
              <a:rPr lang="vi-VN" dirty="0"/>
              <a:t>, care în locul prezentării unor informaţii deja structurate, lasă posibilitatea celui care învaţă ca, potrivit unei interacţiuni adaptative să-şi aleagă propria cale pe care o va urma în vederea însuşirii noilor cunoştinţe, potrivit stilului şi ritmului personal de învăţare;</a:t>
            </a:r>
          </a:p>
          <a:p>
            <a:r>
              <a:rPr lang="vi-VN" b="1" dirty="0"/>
              <a:t>softurile de sinteză </a:t>
            </a:r>
            <a:r>
              <a:rPr lang="vi-VN" dirty="0"/>
              <a:t>(recapitulative);</a:t>
            </a:r>
          </a:p>
          <a:p>
            <a:r>
              <a:rPr lang="vi-VN" b="1" dirty="0"/>
              <a:t>softurile de simulare </a:t>
            </a:r>
            <a:r>
              <a:rPr lang="vi-VN" dirty="0"/>
              <a:t>ce permit reprezentarea controlată a unui fenomen, proces sau sistem real, prin intermediul unui model cu comportament analog, oferind astfel posibilitatea modificării unor parametri şi observării comportamentului sistemului;</a:t>
            </a:r>
          </a:p>
          <a:p>
            <a:r>
              <a:rPr lang="vi-VN" b="1" dirty="0"/>
              <a:t>softurile pentru testarea cunoştinţelor</a:t>
            </a:r>
            <a:r>
              <a:rPr lang="vi-VN" dirty="0"/>
              <a:t>, foarte variate întrucât specificitatea lor depinde de mai mulţi factori: momentul testării, scopul testării, tipologia interacţiunii, feedback imediat sau nu. Astfel de teste sunt aplicate fie independent, fie integrate într- un mediu de instruire complex;</a:t>
            </a:r>
          </a:p>
          <a:p>
            <a:r>
              <a:rPr lang="vi-VN" b="1" dirty="0"/>
              <a:t>softurile concepute sub formă de jocuri didactice, </a:t>
            </a:r>
            <a:r>
              <a:rPr lang="vi-VN" dirty="0"/>
              <a:t>utilizate în cadrul unui proces de rezolvare de probleme ce presupune aplicarea inteligentă a unui set de reguli sau în vederea amplificării posibilităţilor de explorare euristică a realităţii, creşterii motivaţiei, nivelului de efort, încurajării interactivităţii între colegi etc.</a:t>
            </a:r>
          </a:p>
          <a:p>
            <a:endParaRPr lang="ru-RU" dirty="0"/>
          </a:p>
        </p:txBody>
      </p:sp>
    </p:spTree>
    <p:extLst>
      <p:ext uri="{BB962C8B-B14F-4D97-AF65-F5344CB8AC3E}">
        <p14:creationId xmlns:p14="http://schemas.microsoft.com/office/powerpoint/2010/main" val="317439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vi-VN" sz="1800" b="1" u="sng" dirty="0"/>
              <a:t>Prezentăm, spre ilustrare, câteva exemple de aplicaţii online care pot contribui la formarea/ dezvoltarea/ consolidarea competenţelor specifice la disciplinele  de drept</a:t>
            </a:r>
            <a:r>
              <a:rPr lang="vi-VN" sz="1600" b="1" dirty="0"/>
              <a:t>:</a:t>
            </a:r>
            <a:endParaRPr lang="ru-RU" sz="1600" b="1" dirty="0"/>
          </a:p>
        </p:txBody>
      </p:sp>
      <p:sp>
        <p:nvSpPr>
          <p:cNvPr id="3" name="Объект 2"/>
          <p:cNvSpPr>
            <a:spLocks noGrp="1"/>
          </p:cNvSpPr>
          <p:nvPr>
            <p:ph idx="1"/>
          </p:nvPr>
        </p:nvSpPr>
        <p:spPr>
          <a:xfrm>
            <a:off x="539552" y="1268760"/>
            <a:ext cx="7467600" cy="5277200"/>
          </a:xfrm>
        </p:spPr>
        <p:txBody>
          <a:bodyPr>
            <a:normAutofit/>
          </a:bodyPr>
          <a:lstStyle/>
          <a:p>
            <a:pPr marL="138430">
              <a:lnSpc>
                <a:spcPts val="1370"/>
              </a:lnSpc>
              <a:spcBef>
                <a:spcPts val="5"/>
              </a:spcBef>
              <a:spcAft>
                <a:spcPts val="0"/>
              </a:spcAft>
            </a:pPr>
            <a:r>
              <a:rPr lang="en-US" b="1" dirty="0">
                <a:solidFill>
                  <a:schemeClr val="accent1"/>
                </a:solidFill>
                <a:latin typeface="Times New Roman"/>
                <a:ea typeface="Times New Roman"/>
                <a:hlinkClick r:id="rId2">
                  <a:extLst>
                    <a:ext uri="{A12FA001-AC4F-418D-AE19-62706E023703}">
                      <ahyp:hlinkClr xmlns:ahyp="http://schemas.microsoft.com/office/drawing/2018/hyperlinkcolor" xmlns="" val="tx"/>
                    </a:ext>
                  </a:extLst>
                </a:hlinkClick>
              </a:rPr>
              <a:t>https://docs.google.com/document/u/0</a:t>
            </a:r>
            <a:endParaRPr lang="ro-RO" b="1" dirty="0">
              <a:solidFill>
                <a:schemeClr val="accent1"/>
              </a:solidFill>
              <a:latin typeface="Times New Roman"/>
              <a:ea typeface="Times New Roman"/>
              <a:hlinkClick r:id="rId2">
                <a:extLst>
                  <a:ext uri="{A12FA001-AC4F-418D-AE19-62706E023703}">
                    <ahyp:hlinkClr xmlns:ahyp="http://schemas.microsoft.com/office/drawing/2018/hyperlinkcolor" xmlns="" val="tx"/>
                  </a:ext>
                </a:extLst>
              </a:hlinkClick>
            </a:endParaRPr>
          </a:p>
          <a:p>
            <a:pPr marL="138430">
              <a:lnSpc>
                <a:spcPts val="1370"/>
              </a:lnSpc>
              <a:spcBef>
                <a:spcPts val="5"/>
              </a:spcBef>
              <a:spcAft>
                <a:spcPts val="0"/>
              </a:spcAft>
            </a:pPr>
            <a:r>
              <a:rPr lang="en-US" b="1" dirty="0">
                <a:solidFill>
                  <a:schemeClr val="accent1"/>
                </a:solidFill>
                <a:latin typeface="Times New Roman"/>
                <a:ea typeface="Times New Roman"/>
                <a:hlinkClick r:id="rId2">
                  <a:extLst>
                    <a:ext uri="{A12FA001-AC4F-418D-AE19-62706E023703}">
                      <ahyp:hlinkClr xmlns:ahyp="http://schemas.microsoft.com/office/drawing/2018/hyperlinkcolor" xmlns="" val="tx"/>
                    </a:ext>
                  </a:extLst>
                </a:hlinkClick>
              </a:rPr>
              <a:t>/</a:t>
            </a:r>
            <a:endParaRPr lang="ro-RO" b="1" dirty="0">
              <a:solidFill>
                <a:schemeClr val="accent1"/>
              </a:solidFill>
              <a:latin typeface="Times New Roman"/>
              <a:ea typeface="Times New Roman"/>
            </a:endParaRPr>
          </a:p>
          <a:p>
            <a:pPr marL="138430">
              <a:lnSpc>
                <a:spcPts val="1370"/>
              </a:lnSpc>
              <a:spcBef>
                <a:spcPts val="5"/>
              </a:spcBef>
              <a:spcAft>
                <a:spcPts val="0"/>
              </a:spcAft>
            </a:pPr>
            <a:r>
              <a:rPr lang="en-GB" b="1" dirty="0">
                <a:solidFill>
                  <a:schemeClr val="accent1"/>
                </a:solidFill>
                <a:latin typeface="Times New Roman"/>
                <a:ea typeface="Times New Roman"/>
              </a:rPr>
              <a:t>https://jamboard.google.com/u/1/?pli=1</a:t>
            </a:r>
            <a:endParaRPr lang="ru-RU" b="1" dirty="0">
              <a:solidFill>
                <a:schemeClr val="accent1"/>
              </a:solidFill>
              <a:latin typeface="Times New Roman"/>
              <a:ea typeface="Times New Roman"/>
            </a:endParaRPr>
          </a:p>
          <a:p>
            <a:r>
              <a:rPr lang="en-US" b="1" dirty="0">
                <a:solidFill>
                  <a:schemeClr val="accent1"/>
                </a:solidFill>
                <a:hlinkClick r:id="rId3">
                  <a:extLst>
                    <a:ext uri="{A12FA001-AC4F-418D-AE19-62706E023703}">
                      <ahyp:hlinkClr xmlns:ahyp="http://schemas.microsoft.com/office/drawing/2018/hyperlinkcolor" xmlns="" val="tx"/>
                    </a:ext>
                  </a:extLst>
                </a:hlinkClick>
              </a:rPr>
              <a:t>https://learningapps.org/index.php?overview&amp;s=&amp;category=0&amp;tool</a:t>
            </a:r>
            <a:r>
              <a:rPr lang="en-US" b="1" dirty="0">
                <a:solidFill>
                  <a:schemeClr val="accent1"/>
                </a:solidFill>
              </a:rPr>
              <a:t>=</a:t>
            </a:r>
            <a:endParaRPr lang="ro-RO" b="1" dirty="0">
              <a:solidFill>
                <a:schemeClr val="accent1"/>
              </a:solidFill>
            </a:endParaRPr>
          </a:p>
          <a:p>
            <a:r>
              <a:rPr lang="en-US" b="1" dirty="0">
                <a:solidFill>
                  <a:schemeClr val="accent1"/>
                </a:solidFill>
                <a:hlinkClick r:id="rId4">
                  <a:extLst>
                    <a:ext uri="{A12FA001-AC4F-418D-AE19-62706E023703}">
                      <ahyp:hlinkClr xmlns:ahyp="http://schemas.microsoft.com/office/drawing/2018/hyperlinkcolor" xmlns="" val="tx"/>
                    </a:ext>
                  </a:extLst>
                </a:hlinkClick>
              </a:rPr>
              <a:t>https://quizizz.com/join</a:t>
            </a:r>
            <a:endParaRPr lang="ro-RO" b="1" dirty="0">
              <a:solidFill>
                <a:schemeClr val="accent1"/>
              </a:solidFill>
            </a:endParaRPr>
          </a:p>
          <a:p>
            <a:r>
              <a:rPr lang="ro-RO" b="1" dirty="0">
                <a:solidFill>
                  <a:schemeClr val="accent1"/>
                </a:solidFill>
              </a:rPr>
              <a:t>https://classroom.google.com/u/0/</a:t>
            </a:r>
          </a:p>
          <a:p>
            <a:r>
              <a:rPr lang="ro-RO" b="1" dirty="0">
                <a:solidFill>
                  <a:schemeClr val="accent1"/>
                </a:solidFill>
              </a:rPr>
              <a:t>https://wordwall.net/ro-ro/community/jocuri</a:t>
            </a:r>
          </a:p>
          <a:p>
            <a:r>
              <a:rPr lang="en-US" b="1" dirty="0">
                <a:solidFill>
                  <a:schemeClr val="accent1"/>
                </a:solidFill>
                <a:hlinkClick r:id="rId5">
                  <a:extLst>
                    <a:ext uri="{A12FA001-AC4F-418D-AE19-62706E023703}">
                      <ahyp:hlinkClr xmlns:ahyp="http://schemas.microsoft.com/office/drawing/2018/hyperlinkcolor" xmlns="" val="tx"/>
                    </a:ext>
                  </a:extLst>
                </a:hlinkClick>
              </a:rPr>
              <a:t>https://epedagogie.md/</a:t>
            </a:r>
            <a:endParaRPr lang="ro-RO" b="1" dirty="0">
              <a:solidFill>
                <a:schemeClr val="accent1"/>
              </a:solidFill>
            </a:endParaRPr>
          </a:p>
          <a:p>
            <a:r>
              <a:rPr lang="ro-RO" b="1" dirty="0">
                <a:solidFill>
                  <a:schemeClr val="accent1"/>
                </a:solidFill>
                <a:hlinkClick r:id="rId6">
                  <a:extLst>
                    <a:ext uri="{A12FA001-AC4F-418D-AE19-62706E023703}">
                      <ahyp:hlinkClr xmlns:ahyp="http://schemas.microsoft.com/office/drawing/2018/hyperlinkcolor" xmlns="" val="tx"/>
                    </a:ext>
                  </a:extLst>
                </a:hlinkClick>
              </a:rPr>
              <a:t>https://www.canva.com/</a:t>
            </a:r>
            <a:endParaRPr lang="ro-RO" b="1" dirty="0">
              <a:solidFill>
                <a:schemeClr val="accent1"/>
              </a:solidFill>
            </a:endParaRPr>
          </a:p>
          <a:p>
            <a:r>
              <a:rPr lang="ro-RO" b="1" dirty="0">
                <a:solidFill>
                  <a:schemeClr val="accent1"/>
                </a:solidFill>
                <a:hlinkClick r:id="rId7">
                  <a:extLst>
                    <a:ext uri="{A12FA001-AC4F-418D-AE19-62706E023703}">
                      <ahyp:hlinkClr xmlns:ahyp="http://schemas.microsoft.com/office/drawing/2018/hyperlinkcolor" xmlns="" val="tx"/>
                    </a:ext>
                  </a:extLst>
                </a:hlinkClick>
              </a:rPr>
              <a:t>https://livresq.com/ro/curs-bazele-utilizarii-livresq/</a:t>
            </a:r>
            <a:endParaRPr lang="ro-RO" b="1" dirty="0">
              <a:solidFill>
                <a:schemeClr val="accent1"/>
              </a:solidFill>
            </a:endParaRPr>
          </a:p>
          <a:p>
            <a:endParaRPr lang="ro-RO" b="1" dirty="0">
              <a:solidFill>
                <a:srgbClr val="FF0000"/>
              </a:solidFill>
            </a:endParaRPr>
          </a:p>
        </p:txBody>
      </p:sp>
    </p:spTree>
    <p:extLst>
      <p:ext uri="{BB962C8B-B14F-4D97-AF65-F5344CB8AC3E}">
        <p14:creationId xmlns:p14="http://schemas.microsoft.com/office/powerpoint/2010/main" val="127175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C9FBD9-7395-4E29-A9CB-5DA49C62BA5E}"/>
              </a:ext>
            </a:extLst>
          </p:cNvPr>
          <p:cNvSpPr>
            <a:spLocks noGrp="1"/>
          </p:cNvSpPr>
          <p:nvPr>
            <p:ph idx="1"/>
          </p:nvPr>
        </p:nvSpPr>
        <p:spPr>
          <a:xfrm>
            <a:off x="457200" y="158309"/>
            <a:ext cx="8219256" cy="2478603"/>
          </a:xfrm>
        </p:spPr>
        <p:txBody>
          <a:bodyPr>
            <a:normAutofit/>
          </a:bodyPr>
          <a:lstStyle/>
          <a:p>
            <a:r>
              <a:rPr lang="en-GB" sz="3200" b="1" dirty="0" err="1"/>
              <a:t>Metode</a:t>
            </a:r>
            <a:r>
              <a:rPr lang="en-GB" sz="3200" b="1" dirty="0"/>
              <a:t> </a:t>
            </a:r>
            <a:r>
              <a:rPr lang="en-GB" sz="3200" b="1" dirty="0" err="1"/>
              <a:t>şi</a:t>
            </a:r>
            <a:r>
              <a:rPr lang="en-GB" sz="3200" b="1" dirty="0"/>
              <a:t> </a:t>
            </a:r>
            <a:r>
              <a:rPr lang="en-GB" sz="3200" b="1" dirty="0" err="1"/>
              <a:t>mijloace</a:t>
            </a:r>
            <a:r>
              <a:rPr lang="en-GB" sz="3200" b="1" dirty="0"/>
              <a:t> </a:t>
            </a:r>
            <a:r>
              <a:rPr lang="en-GB" sz="3200" b="1" dirty="0" err="1"/>
              <a:t>puse</a:t>
            </a:r>
            <a:r>
              <a:rPr lang="en-GB" sz="3200" b="1" dirty="0"/>
              <a:t> </a:t>
            </a:r>
            <a:r>
              <a:rPr lang="en-GB" sz="3200" b="1" dirty="0" err="1"/>
              <a:t>în</a:t>
            </a:r>
            <a:r>
              <a:rPr lang="en-GB" sz="3200" b="1" dirty="0"/>
              <a:t> </a:t>
            </a:r>
            <a:r>
              <a:rPr lang="en-GB" sz="3200" b="1" dirty="0" err="1"/>
              <a:t>valoare</a:t>
            </a:r>
            <a:r>
              <a:rPr lang="en-GB" sz="3200" b="1" dirty="0"/>
              <a:t> </a:t>
            </a:r>
            <a:r>
              <a:rPr lang="en-GB" sz="3200" b="1" dirty="0" err="1"/>
              <a:t>prin</a:t>
            </a:r>
            <a:r>
              <a:rPr lang="en-GB" sz="3200" b="1" dirty="0"/>
              <a:t> </a:t>
            </a:r>
            <a:r>
              <a:rPr lang="en-GB" sz="3200" b="1" dirty="0" err="1"/>
              <a:t>utilizarea</a:t>
            </a:r>
            <a:r>
              <a:rPr lang="en-GB" sz="3200" b="1" dirty="0"/>
              <a:t> TIC </a:t>
            </a:r>
            <a:r>
              <a:rPr lang="en-GB" sz="3200" b="1" dirty="0" err="1"/>
              <a:t>în</a:t>
            </a:r>
            <a:r>
              <a:rPr lang="en-GB" sz="3200" b="1" dirty="0"/>
              <a:t> </a:t>
            </a:r>
            <a:r>
              <a:rPr lang="en-GB" sz="3200" b="1" dirty="0" err="1"/>
              <a:t>procesul</a:t>
            </a:r>
            <a:r>
              <a:rPr lang="en-GB" sz="3200" b="1" dirty="0"/>
              <a:t> de </a:t>
            </a:r>
            <a:r>
              <a:rPr lang="en-GB" sz="3200" b="1" dirty="0" err="1"/>
              <a:t>predare</a:t>
            </a:r>
            <a:r>
              <a:rPr lang="en-GB" sz="3200" b="1" dirty="0"/>
              <a:t>- </a:t>
            </a:r>
            <a:r>
              <a:rPr lang="en-GB" sz="3200" b="1" dirty="0" err="1"/>
              <a:t>învăţare-evaluare</a:t>
            </a:r>
            <a:r>
              <a:rPr lang="en-GB" sz="3200" b="1" dirty="0"/>
              <a:t> la </a:t>
            </a:r>
            <a:r>
              <a:rPr lang="en-GB" sz="3200" b="1" dirty="0" err="1"/>
              <a:t>disciplinele</a:t>
            </a:r>
            <a:r>
              <a:rPr lang="en-GB" sz="3200" b="1" dirty="0"/>
              <a:t> de </a:t>
            </a:r>
            <a:r>
              <a:rPr lang="en-GB" sz="3200" b="1" dirty="0" err="1"/>
              <a:t>drept</a:t>
            </a:r>
            <a:endParaRPr lang="en-GB" sz="3200" b="1" dirty="0"/>
          </a:p>
        </p:txBody>
      </p:sp>
      <p:pic>
        <p:nvPicPr>
          <p:cNvPr id="2" name="Picture 1">
            <a:extLst>
              <a:ext uri="{FF2B5EF4-FFF2-40B4-BE49-F238E27FC236}">
                <a16:creationId xmlns:a16="http://schemas.microsoft.com/office/drawing/2014/main" xmlns="" id="{9F29AE05-15AF-45D3-A105-E815AC845101}"/>
              </a:ext>
            </a:extLst>
          </p:cNvPr>
          <p:cNvPicPr>
            <a:picLocks noChangeAspect="1"/>
          </p:cNvPicPr>
          <p:nvPr/>
        </p:nvPicPr>
        <p:blipFill>
          <a:blip r:embed="rId2"/>
          <a:stretch>
            <a:fillRect/>
          </a:stretch>
        </p:blipFill>
        <p:spPr>
          <a:xfrm>
            <a:off x="1979712" y="3068960"/>
            <a:ext cx="4752528" cy="2478603"/>
          </a:xfrm>
          <a:prstGeom prst="rect">
            <a:avLst/>
          </a:prstGeom>
        </p:spPr>
      </p:pic>
    </p:spTree>
    <p:extLst>
      <p:ext uri="{BB962C8B-B14F-4D97-AF65-F5344CB8AC3E}">
        <p14:creationId xmlns:p14="http://schemas.microsoft.com/office/powerpoint/2010/main" val="235427465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8BC28-E9ED-4B44-9ECD-4A835E1B7821}"/>
              </a:ext>
            </a:extLst>
          </p:cNvPr>
          <p:cNvSpPr>
            <a:spLocks noGrp="1"/>
          </p:cNvSpPr>
          <p:nvPr>
            <p:ph type="title"/>
          </p:nvPr>
        </p:nvSpPr>
        <p:spPr>
          <a:xfrm>
            <a:off x="982133" y="1"/>
            <a:ext cx="7704667" cy="980727"/>
          </a:xfrm>
        </p:spPr>
        <p:txBody>
          <a:bodyPr>
            <a:normAutofit fontScale="90000"/>
          </a:bodyPr>
          <a:lstStyle/>
          <a:p>
            <a:pPr marL="274320" lvl="0" indent="-274320">
              <a:spcBef>
                <a:spcPts val="600"/>
              </a:spcBef>
            </a:pPr>
            <a:r>
              <a:rPr lang="ro-RO" sz="1600" cap="none" dirty="0">
                <a:solidFill>
                  <a:prstClr val="black"/>
                </a:solidFill>
                <a:latin typeface="Arial Black" panose="020B0A04020102020204" pitchFamily="34" charset="0"/>
                <a:ea typeface="+mn-ea"/>
                <a:cs typeface="+mn-cs"/>
              </a:rPr>
              <a:t>    </a:t>
            </a:r>
            <a:br>
              <a:rPr lang="ro-RO" sz="1600" cap="none" dirty="0">
                <a:solidFill>
                  <a:prstClr val="black"/>
                </a:solidFill>
                <a:latin typeface="Arial Black" panose="020B0A04020102020204" pitchFamily="34" charset="0"/>
                <a:ea typeface="+mn-ea"/>
                <a:cs typeface="+mn-cs"/>
              </a:rPr>
            </a:br>
            <a:r>
              <a:rPr lang="ro-RO" sz="1600" cap="none" dirty="0">
                <a:solidFill>
                  <a:prstClr val="black"/>
                </a:solidFill>
                <a:latin typeface="Arial Black" panose="020B0A04020102020204" pitchFamily="34" charset="0"/>
                <a:ea typeface="+mn-ea"/>
                <a:cs typeface="+mn-cs"/>
              </a:rPr>
              <a:t/>
            </a:r>
            <a:br>
              <a:rPr lang="ro-RO" sz="1600" cap="none" dirty="0">
                <a:solidFill>
                  <a:prstClr val="black"/>
                </a:solidFill>
                <a:latin typeface="Arial Black" panose="020B0A04020102020204" pitchFamily="34" charset="0"/>
                <a:ea typeface="+mn-ea"/>
                <a:cs typeface="+mn-cs"/>
              </a:rPr>
            </a:br>
            <a:r>
              <a:rPr lang="en-GB" sz="1600" cap="none" dirty="0">
                <a:solidFill>
                  <a:prstClr val="black"/>
                </a:solidFill>
                <a:latin typeface="Arial Black" panose="020B0A04020102020204" pitchFamily="34" charset="0"/>
                <a:ea typeface="+mn-ea"/>
                <a:cs typeface="+mn-cs"/>
              </a:rPr>
              <a:t>Disciplina: </a:t>
            </a:r>
            <a:r>
              <a:rPr lang="en-GB" sz="1600" cap="none" dirty="0" err="1">
                <a:solidFill>
                  <a:prstClr val="black"/>
                </a:solidFill>
                <a:latin typeface="Arial Black" panose="020B0A04020102020204" pitchFamily="34" charset="0"/>
                <a:ea typeface="+mn-ea"/>
                <a:cs typeface="+mn-cs"/>
              </a:rPr>
              <a:t>Bazele</a:t>
            </a:r>
            <a:r>
              <a:rPr lang="en-GB" sz="1600" cap="none" dirty="0">
                <a:solidFill>
                  <a:prstClr val="black"/>
                </a:solidFill>
                <a:latin typeface="Arial Black" panose="020B0A04020102020204" pitchFamily="34" charset="0"/>
                <a:ea typeface="+mn-ea"/>
                <a:cs typeface="+mn-cs"/>
              </a:rPr>
              <a:t> </a:t>
            </a:r>
            <a:r>
              <a:rPr lang="en-GB" sz="1600" cap="none" dirty="0" err="1">
                <a:solidFill>
                  <a:prstClr val="black"/>
                </a:solidFill>
                <a:latin typeface="Arial Black" panose="020B0A04020102020204" pitchFamily="34" charset="0"/>
                <a:ea typeface="+mn-ea"/>
                <a:cs typeface="+mn-cs"/>
              </a:rPr>
              <a:t>legislației</a:t>
            </a:r>
            <a:r>
              <a:rPr lang="en-GB" sz="1600" cap="none" dirty="0">
                <a:solidFill>
                  <a:prstClr val="black"/>
                </a:solidFill>
                <a:latin typeface="Arial Black" panose="020B0A04020102020204" pitchFamily="34" charset="0"/>
                <a:ea typeface="+mn-ea"/>
                <a:cs typeface="+mn-cs"/>
              </a:rPr>
              <a:t> </a:t>
            </a:r>
            <a:r>
              <a:rPr lang="en-GB" sz="1600" cap="none" dirty="0" err="1">
                <a:solidFill>
                  <a:prstClr val="black"/>
                </a:solidFill>
                <a:latin typeface="Arial Black" panose="020B0A04020102020204" pitchFamily="34" charset="0"/>
                <a:ea typeface="+mn-ea"/>
                <a:cs typeface="+mn-cs"/>
              </a:rPr>
              <a:t>în</a:t>
            </a:r>
            <a:r>
              <a:rPr lang="en-GB" sz="1600" cap="none" dirty="0">
                <a:solidFill>
                  <a:prstClr val="black"/>
                </a:solidFill>
                <a:latin typeface="Arial Black" panose="020B0A04020102020204" pitchFamily="34" charset="0"/>
                <a:ea typeface="+mn-ea"/>
                <a:cs typeface="+mn-cs"/>
              </a:rPr>
              <a:t> </a:t>
            </a:r>
            <a:r>
              <a:rPr lang="en-GB" sz="1600" cap="none" dirty="0" err="1">
                <a:solidFill>
                  <a:prstClr val="black"/>
                </a:solidFill>
                <a:latin typeface="Arial Black" panose="020B0A04020102020204" pitchFamily="34" charset="0"/>
                <a:ea typeface="+mn-ea"/>
                <a:cs typeface="+mn-cs"/>
              </a:rPr>
              <a:t>domeniu</a:t>
            </a:r>
            <a:r>
              <a:rPr lang="ro-RO" sz="1600" cap="none" dirty="0">
                <a:solidFill>
                  <a:prstClr val="black"/>
                </a:solidFill>
                <a:latin typeface="Arial Black" panose="020B0A04020102020204" pitchFamily="34" charset="0"/>
                <a:ea typeface="+mn-ea"/>
                <a:cs typeface="+mn-cs"/>
              </a:rPr>
              <a:t/>
            </a:r>
            <a:br>
              <a:rPr lang="ro-RO" sz="1600" cap="none" dirty="0">
                <a:solidFill>
                  <a:prstClr val="black"/>
                </a:solidFill>
                <a:latin typeface="Arial Black" panose="020B0A04020102020204" pitchFamily="34" charset="0"/>
                <a:ea typeface="+mn-ea"/>
                <a:cs typeface="+mn-cs"/>
              </a:rPr>
            </a:br>
            <a:r>
              <a:rPr lang="en-GB" sz="1600" cap="none" dirty="0" err="1">
                <a:solidFill>
                  <a:prstClr val="black"/>
                </a:solidFill>
                <a:latin typeface="Arial Black" panose="020B0A04020102020204" pitchFamily="34" charset="0"/>
                <a:ea typeface="+mn-ea"/>
                <a:cs typeface="+mn-cs"/>
              </a:rPr>
              <a:t>Tema</a:t>
            </a:r>
            <a:r>
              <a:rPr lang="en-GB" sz="1600" cap="none" dirty="0">
                <a:solidFill>
                  <a:prstClr val="black"/>
                </a:solidFill>
                <a:latin typeface="Arial Black" panose="020B0A04020102020204" pitchFamily="34" charset="0"/>
                <a:ea typeface="+mn-ea"/>
                <a:cs typeface="+mn-cs"/>
              </a:rPr>
              <a:t>: </a:t>
            </a:r>
            <a:r>
              <a:rPr lang="en-GB" sz="1600" cap="none" dirty="0" err="1">
                <a:solidFill>
                  <a:prstClr val="black"/>
                </a:solidFill>
                <a:latin typeface="Arial Black" panose="020B0A04020102020204" pitchFamily="34" charset="0"/>
                <a:ea typeface="+mn-ea"/>
                <a:cs typeface="+mn-cs"/>
              </a:rPr>
              <a:t>Organele</a:t>
            </a:r>
            <a:r>
              <a:rPr lang="en-GB" sz="1600" cap="none" dirty="0">
                <a:solidFill>
                  <a:prstClr val="black"/>
                </a:solidFill>
                <a:latin typeface="Arial Black" panose="020B0A04020102020204" pitchFamily="34" charset="0"/>
                <a:ea typeface="+mn-ea"/>
                <a:cs typeface="+mn-cs"/>
              </a:rPr>
              <a:t> de </a:t>
            </a:r>
            <a:r>
              <a:rPr lang="en-GB" sz="1600" cap="none" dirty="0" err="1">
                <a:solidFill>
                  <a:prstClr val="black"/>
                </a:solidFill>
                <a:latin typeface="Arial Black" panose="020B0A04020102020204" pitchFamily="34" charset="0"/>
                <a:ea typeface="+mn-ea"/>
                <a:cs typeface="+mn-cs"/>
              </a:rPr>
              <a:t>ocrotire</a:t>
            </a:r>
            <a:r>
              <a:rPr lang="en-GB" sz="1600" cap="none" dirty="0">
                <a:solidFill>
                  <a:prstClr val="black"/>
                </a:solidFill>
                <a:latin typeface="Arial Black" panose="020B0A04020102020204" pitchFamily="34" charset="0"/>
                <a:ea typeface="+mn-ea"/>
                <a:cs typeface="+mn-cs"/>
              </a:rPr>
              <a:t> a </a:t>
            </a:r>
            <a:r>
              <a:rPr lang="en-GB" sz="1600" cap="none" dirty="0" err="1">
                <a:solidFill>
                  <a:prstClr val="black"/>
                </a:solidFill>
                <a:latin typeface="Arial Black" panose="020B0A04020102020204" pitchFamily="34" charset="0"/>
                <a:ea typeface="+mn-ea"/>
                <a:cs typeface="+mn-cs"/>
              </a:rPr>
              <a:t>normelor</a:t>
            </a:r>
            <a:r>
              <a:rPr lang="en-GB" sz="1600" cap="none" dirty="0">
                <a:solidFill>
                  <a:prstClr val="black"/>
                </a:solidFill>
                <a:latin typeface="Arial Black" panose="020B0A04020102020204" pitchFamily="34" charset="0"/>
                <a:ea typeface="+mn-ea"/>
                <a:cs typeface="+mn-cs"/>
              </a:rPr>
              <a:t> de </a:t>
            </a:r>
            <a:r>
              <a:rPr lang="en-GB" sz="1600" cap="none" dirty="0" err="1">
                <a:solidFill>
                  <a:prstClr val="black"/>
                </a:solidFill>
                <a:latin typeface="Arial Black" panose="020B0A04020102020204" pitchFamily="34" charset="0"/>
                <a:ea typeface="+mn-ea"/>
                <a:cs typeface="+mn-cs"/>
              </a:rPr>
              <a:t>drept</a:t>
            </a:r>
            <a:r>
              <a:rPr lang="en-GB" sz="1300" cap="none" dirty="0">
                <a:solidFill>
                  <a:prstClr val="black"/>
                </a:solidFill>
                <a:ea typeface="+mn-ea"/>
                <a:cs typeface="+mn-cs"/>
              </a:rPr>
              <a:t/>
            </a:r>
            <a:br>
              <a:rPr lang="en-GB" sz="1300" cap="none" dirty="0">
                <a:solidFill>
                  <a:prstClr val="black"/>
                </a:solidFill>
                <a:ea typeface="+mn-ea"/>
                <a:cs typeface="+mn-cs"/>
              </a:rPr>
            </a:br>
            <a:endParaRPr lang="en-GB" dirty="0"/>
          </a:p>
        </p:txBody>
      </p:sp>
      <p:sp>
        <p:nvSpPr>
          <p:cNvPr id="3" name="Content Placeholder 2">
            <a:extLst>
              <a:ext uri="{FF2B5EF4-FFF2-40B4-BE49-F238E27FC236}">
                <a16:creationId xmlns:a16="http://schemas.microsoft.com/office/drawing/2014/main" xmlns="" id="{85BCB53C-EE32-46E9-A7E6-4DF8AF78B56F}"/>
              </a:ext>
            </a:extLst>
          </p:cNvPr>
          <p:cNvSpPr>
            <a:spLocks noGrp="1"/>
          </p:cNvSpPr>
          <p:nvPr>
            <p:ph idx="1"/>
          </p:nvPr>
        </p:nvSpPr>
        <p:spPr>
          <a:xfrm>
            <a:off x="457200" y="692696"/>
            <a:ext cx="8507288" cy="5781256"/>
          </a:xfrm>
        </p:spPr>
        <p:txBody>
          <a:bodyPr>
            <a:normAutofit fontScale="70000" lnSpcReduction="20000"/>
          </a:bodyPr>
          <a:lstStyle/>
          <a:p>
            <a:r>
              <a:rPr lang="ro-RO" b="1" dirty="0"/>
              <a:t>Metoda cubului</a:t>
            </a:r>
            <a:r>
              <a:rPr lang="ro-RO" dirty="0"/>
              <a:t> - este o  metodă de învatare prin cooperare ce presupune explorarea unui subiect din mai multe perspective, permiţând abordarea complexă şi integratoare a unei teme. </a:t>
            </a:r>
            <a:endParaRPr lang="en-GB" dirty="0"/>
          </a:p>
          <a:p>
            <a:r>
              <a:rPr lang="ro-RO" dirty="0"/>
              <a:t>Se recomandă, în general, parcurgerea următoarelor etape:</a:t>
            </a:r>
            <a:endParaRPr lang="en-GB" dirty="0"/>
          </a:p>
          <a:p>
            <a:pPr lvl="0"/>
            <a:r>
              <a:rPr lang="ro-RO" dirty="0"/>
              <a:t>Realizarea unui cub pe ale cărui feţe sunt scrise cuvintele: DESCRIE, COMPARĂ, ANALIZEAZĂ, ASOCIAZĂ, APLICĂ, ARGUMENTEAZĂ.</a:t>
            </a:r>
            <a:endParaRPr lang="en-GB" dirty="0"/>
          </a:p>
          <a:p>
            <a:r>
              <a:rPr lang="en-GB" dirty="0" err="1"/>
              <a:t>Integrarea</a:t>
            </a:r>
            <a:r>
              <a:rPr lang="en-GB" dirty="0"/>
              <a:t> TIC </a:t>
            </a:r>
            <a:r>
              <a:rPr lang="en-GB" dirty="0" err="1"/>
              <a:t>în</a:t>
            </a:r>
            <a:r>
              <a:rPr lang="en-GB" dirty="0"/>
              <a:t> </a:t>
            </a:r>
            <a:r>
              <a:rPr lang="en-GB" dirty="0" err="1"/>
              <a:t>aplicarea</a:t>
            </a:r>
            <a:r>
              <a:rPr lang="en-GB" dirty="0"/>
              <a:t> </a:t>
            </a:r>
            <a:r>
              <a:rPr lang="en-GB" dirty="0" err="1"/>
              <a:t>acestei</a:t>
            </a:r>
            <a:r>
              <a:rPr lang="en-GB" dirty="0"/>
              <a:t> </a:t>
            </a:r>
            <a:r>
              <a:rPr lang="en-GB" dirty="0" err="1"/>
              <a:t>metode</a:t>
            </a:r>
            <a:r>
              <a:rPr lang="en-GB" dirty="0"/>
              <a:t> conduce la </a:t>
            </a:r>
            <a:r>
              <a:rPr lang="en-GB" dirty="0" err="1"/>
              <a:t>alegerea</a:t>
            </a:r>
            <a:r>
              <a:rPr lang="en-GB" dirty="0"/>
              <a:t> </a:t>
            </a:r>
            <a:r>
              <a:rPr lang="en-GB" dirty="0" err="1"/>
              <a:t>unor</a:t>
            </a:r>
            <a:r>
              <a:rPr lang="en-GB" dirty="0"/>
              <a:t> </a:t>
            </a:r>
            <a:r>
              <a:rPr lang="en-GB" dirty="0" err="1"/>
              <a:t>produse</a:t>
            </a:r>
            <a:r>
              <a:rPr lang="en-GB" dirty="0"/>
              <a:t> care:</a:t>
            </a:r>
          </a:p>
          <a:p>
            <a:pPr lvl="0"/>
            <a:r>
              <a:rPr lang="ro-RO" dirty="0"/>
              <a:t>solicită gândirea elevului;</a:t>
            </a:r>
            <a:endParaRPr lang="en-GB" dirty="0"/>
          </a:p>
          <a:p>
            <a:pPr lvl="0"/>
            <a:r>
              <a:rPr lang="ro-RO" dirty="0"/>
              <a:t>dezvoltă abilităţi de comunicare; </a:t>
            </a:r>
            <a:endParaRPr lang="en-GB" dirty="0"/>
          </a:p>
          <a:p>
            <a:pPr lvl="0"/>
            <a:r>
              <a:rPr lang="ro-RO" dirty="0"/>
              <a:t>lărgeşte viziunea asupra temei; </a:t>
            </a:r>
            <a:endParaRPr lang="en-GB" dirty="0"/>
          </a:p>
          <a:p>
            <a:pPr lvl="0"/>
            <a:r>
              <a:rPr lang="ro-RO" dirty="0"/>
              <a:t>oferă elevilor posibilitatea de a-şi dezvolta competenţele necesare unei abordări complexe a temei, deoarece presupune abordarea temei din mai multe perspective;</a:t>
            </a:r>
            <a:endParaRPr lang="en-GB" dirty="0"/>
          </a:p>
          <a:p>
            <a:pPr lvl="0"/>
            <a:r>
              <a:rPr lang="ro-RO" dirty="0"/>
              <a:t>Soluţiile TIC, facilitează foarte mult colaborarea dintre elevi. Aceştia pot folosi Internetul pentru a găsi informaţii şi pentru a realiza anumite sarcini.</a:t>
            </a:r>
            <a:endParaRPr lang="en-GB" dirty="0"/>
          </a:p>
          <a:p>
            <a:r>
              <a:rPr lang="ro-RO" dirty="0"/>
              <a:t> </a:t>
            </a:r>
            <a:r>
              <a:rPr lang="en-GB" b="1" dirty="0" err="1"/>
              <a:t>Elevii</a:t>
            </a:r>
            <a:r>
              <a:rPr lang="en-GB" b="1" dirty="0"/>
              <a:t> </a:t>
            </a:r>
            <a:r>
              <a:rPr lang="en-GB" b="1" dirty="0" err="1"/>
              <a:t>fiecărui</a:t>
            </a:r>
            <a:r>
              <a:rPr lang="en-GB" b="1" dirty="0"/>
              <a:t> </a:t>
            </a:r>
            <a:r>
              <a:rPr lang="en-GB" b="1" dirty="0" err="1"/>
              <a:t>grup</a:t>
            </a:r>
            <a:r>
              <a:rPr lang="en-GB" b="1" dirty="0"/>
              <a:t> pot </a:t>
            </a:r>
            <a:r>
              <a:rPr lang="en-GB" b="1" dirty="0" err="1"/>
              <a:t>realiza</a:t>
            </a:r>
            <a:r>
              <a:rPr lang="en-GB" b="1" dirty="0"/>
              <a:t> </a:t>
            </a:r>
            <a:r>
              <a:rPr lang="en-GB" b="1" dirty="0" err="1"/>
              <a:t>materialul</a:t>
            </a:r>
            <a:r>
              <a:rPr lang="en-GB" b="1" dirty="0"/>
              <a:t> </a:t>
            </a:r>
            <a:r>
              <a:rPr lang="en-GB" b="1" dirty="0" err="1"/>
              <a:t>comun</a:t>
            </a:r>
            <a:r>
              <a:rPr lang="en-GB" b="1" dirty="0"/>
              <a:t> </a:t>
            </a:r>
            <a:r>
              <a:rPr lang="en-GB" b="1" dirty="0" err="1"/>
              <a:t>utilizând</a:t>
            </a:r>
            <a:r>
              <a:rPr lang="en-GB" b="1" dirty="0"/>
              <a:t> </a:t>
            </a:r>
            <a:r>
              <a:rPr lang="en-GB" b="1" dirty="0" err="1">
                <a:solidFill>
                  <a:srgbClr val="FF0000"/>
                </a:solidFill>
              </a:rPr>
              <a:t>GoogleDocs</a:t>
            </a:r>
            <a:r>
              <a:rPr lang="en-GB" b="1" dirty="0">
                <a:solidFill>
                  <a:srgbClr val="FF0000"/>
                </a:solidFill>
              </a:rPr>
              <a:t>, jamboard.com</a:t>
            </a:r>
            <a:r>
              <a:rPr lang="en-GB" b="1" dirty="0"/>
              <a:t>, </a:t>
            </a:r>
            <a:r>
              <a:rPr lang="en-GB" b="1" dirty="0" err="1"/>
              <a:t>documentele</a:t>
            </a:r>
            <a:r>
              <a:rPr lang="en-GB" b="1" dirty="0"/>
              <a:t> </a:t>
            </a:r>
            <a:r>
              <a:rPr lang="en-GB" b="1" dirty="0" err="1"/>
              <a:t>realizate</a:t>
            </a:r>
            <a:r>
              <a:rPr lang="en-GB" b="1" dirty="0"/>
              <a:t> pot fi pe </a:t>
            </a:r>
            <a:r>
              <a:rPr lang="en-GB" b="1" dirty="0" err="1"/>
              <a:t>platforma</a:t>
            </a:r>
            <a:r>
              <a:rPr lang="en-GB" b="1" dirty="0"/>
              <a:t> classroom, </a:t>
            </a:r>
            <a:r>
              <a:rPr lang="en-GB" b="1" dirty="0" err="1"/>
              <a:t>fiecare</a:t>
            </a:r>
            <a:r>
              <a:rPr lang="en-GB" b="1" dirty="0"/>
              <a:t> </a:t>
            </a:r>
            <a:r>
              <a:rPr lang="en-GB" b="1" dirty="0" err="1"/>
              <a:t>elev</a:t>
            </a:r>
            <a:r>
              <a:rPr lang="en-GB" b="1" dirty="0"/>
              <a:t> </a:t>
            </a:r>
            <a:r>
              <a:rPr lang="en-GB" b="1" dirty="0" err="1"/>
              <a:t>îşi</a:t>
            </a:r>
            <a:r>
              <a:rPr lang="en-GB" b="1" dirty="0"/>
              <a:t> </a:t>
            </a:r>
            <a:r>
              <a:rPr lang="en-GB" b="1" dirty="0" err="1"/>
              <a:t>poate</a:t>
            </a:r>
            <a:r>
              <a:rPr lang="en-GB" b="1" dirty="0"/>
              <a:t> </a:t>
            </a:r>
            <a:r>
              <a:rPr lang="en-GB" b="1" dirty="0" err="1"/>
              <a:t>exprima</a:t>
            </a:r>
            <a:r>
              <a:rPr lang="en-GB" b="1" dirty="0"/>
              <a:t> </a:t>
            </a:r>
            <a:r>
              <a:rPr lang="en-GB" b="1" dirty="0" err="1"/>
              <a:t>punctul</a:t>
            </a:r>
            <a:r>
              <a:rPr lang="en-GB" b="1" dirty="0"/>
              <a:t> de </a:t>
            </a:r>
            <a:r>
              <a:rPr lang="en-GB" b="1" dirty="0" err="1"/>
              <a:t>vedere</a:t>
            </a:r>
            <a:r>
              <a:rPr lang="en-GB" b="1" dirty="0"/>
              <a:t> </a:t>
            </a:r>
            <a:r>
              <a:rPr lang="en-GB" b="1" dirty="0" err="1"/>
              <a:t>în</a:t>
            </a:r>
            <a:r>
              <a:rPr lang="en-GB" b="1" dirty="0"/>
              <a:t> </a:t>
            </a:r>
            <a:r>
              <a:rPr lang="en-GB" b="1" dirty="0" err="1"/>
              <a:t>legătură</a:t>
            </a:r>
            <a:r>
              <a:rPr lang="en-GB" b="1" dirty="0"/>
              <a:t> cu </a:t>
            </a:r>
            <a:r>
              <a:rPr lang="en-GB" b="1" dirty="0" err="1"/>
              <a:t>tema</a:t>
            </a:r>
            <a:r>
              <a:rPr lang="en-GB" b="1" dirty="0"/>
              <a:t> </a:t>
            </a:r>
            <a:r>
              <a:rPr lang="en-GB" b="1" dirty="0" err="1"/>
              <a:t>propusă</a:t>
            </a:r>
            <a:r>
              <a:rPr lang="en-GB" b="1" dirty="0"/>
              <a:t> </a:t>
            </a:r>
            <a:r>
              <a:rPr lang="en-GB" b="1" dirty="0" err="1"/>
              <a:t>în</a:t>
            </a:r>
            <a:r>
              <a:rPr lang="en-GB" b="1" dirty="0"/>
              <a:t> </a:t>
            </a:r>
            <a:r>
              <a:rPr lang="en-GB" b="1" dirty="0" err="1"/>
              <a:t>cadrul</a:t>
            </a:r>
            <a:r>
              <a:rPr lang="en-GB" b="1" dirty="0"/>
              <a:t> </a:t>
            </a:r>
            <a:r>
              <a:rPr lang="en-GB" b="1" dirty="0" err="1"/>
              <a:t>forumului</a:t>
            </a:r>
            <a:r>
              <a:rPr lang="en-GB" b="1" dirty="0"/>
              <a:t> </a:t>
            </a:r>
            <a:r>
              <a:rPr lang="en-GB" b="1" dirty="0" err="1"/>
              <a:t>dedicat</a:t>
            </a:r>
            <a:r>
              <a:rPr lang="en-GB" b="1" dirty="0"/>
              <a:t> </a:t>
            </a:r>
            <a:r>
              <a:rPr lang="en-GB" b="1" dirty="0" err="1"/>
              <a:t>acestei</a:t>
            </a:r>
            <a:r>
              <a:rPr lang="en-GB" b="1" dirty="0"/>
              <a:t> </a:t>
            </a:r>
            <a:r>
              <a:rPr lang="en-GB" b="1" dirty="0" err="1"/>
              <a:t>teme</a:t>
            </a:r>
            <a:r>
              <a:rPr lang="en-GB" b="1" dirty="0"/>
              <a:t>.</a:t>
            </a:r>
          </a:p>
          <a:p>
            <a:endParaRPr lang="en-GB" dirty="0"/>
          </a:p>
        </p:txBody>
      </p:sp>
    </p:spTree>
    <p:extLst>
      <p:ext uri="{BB962C8B-B14F-4D97-AF65-F5344CB8AC3E}">
        <p14:creationId xmlns:p14="http://schemas.microsoft.com/office/powerpoint/2010/main" val="145901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endParaRPr lang="ru-RU" sz="2000" b="1" dirty="0"/>
          </a:p>
        </p:txBody>
      </p:sp>
      <p:sp>
        <p:nvSpPr>
          <p:cNvPr id="3" name="Объект 2"/>
          <p:cNvSpPr>
            <a:spLocks noGrp="1"/>
          </p:cNvSpPr>
          <p:nvPr>
            <p:ph idx="1"/>
          </p:nvPr>
        </p:nvSpPr>
        <p:spPr/>
        <p:txBody>
          <a:bodyPr>
            <a:normAutofit/>
          </a:bodyPr>
          <a:lstStyle/>
          <a:p>
            <a:pPr marL="0" indent="0">
              <a:buNone/>
            </a:pPr>
            <a:endParaRPr lang="ro-RO" dirty="0"/>
          </a:p>
          <a:p>
            <a:pPr marL="0" indent="0">
              <a:buNone/>
            </a:pPr>
            <a:endParaRPr lang="ru-RU" dirty="0"/>
          </a:p>
        </p:txBody>
      </p:sp>
      <p:pic>
        <p:nvPicPr>
          <p:cNvPr id="5" name="Picture 4">
            <a:extLst>
              <a:ext uri="{FF2B5EF4-FFF2-40B4-BE49-F238E27FC236}">
                <a16:creationId xmlns:a16="http://schemas.microsoft.com/office/drawing/2014/main" xmlns="" id="{AF44D548-75B8-4F89-B5EF-2E61540ABE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4048"/>
            <a:ext cx="4392489" cy="3044952"/>
          </a:xfrm>
          <a:prstGeom prst="rect">
            <a:avLst/>
          </a:prstGeom>
        </p:spPr>
      </p:pic>
      <p:pic>
        <p:nvPicPr>
          <p:cNvPr id="7" name="Picture 6">
            <a:extLst>
              <a:ext uri="{FF2B5EF4-FFF2-40B4-BE49-F238E27FC236}">
                <a16:creationId xmlns:a16="http://schemas.microsoft.com/office/drawing/2014/main" xmlns="" id="{E7DDECF3-BE02-4241-8C77-57B26C0D4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690" y="549930"/>
            <a:ext cx="3970782" cy="2879070"/>
          </a:xfrm>
          <a:prstGeom prst="rect">
            <a:avLst/>
          </a:prstGeom>
        </p:spPr>
      </p:pic>
      <p:sp>
        <p:nvSpPr>
          <p:cNvPr id="10" name="Rectangle 9">
            <a:extLst>
              <a:ext uri="{FF2B5EF4-FFF2-40B4-BE49-F238E27FC236}">
                <a16:creationId xmlns:a16="http://schemas.microsoft.com/office/drawing/2014/main" xmlns="" id="{AD701EFD-2CFC-43E5-AB34-4A645195FD54}"/>
              </a:ext>
            </a:extLst>
          </p:cNvPr>
          <p:cNvSpPr/>
          <p:nvPr/>
        </p:nvSpPr>
        <p:spPr>
          <a:xfrm>
            <a:off x="899592" y="3912864"/>
            <a:ext cx="6768752" cy="2022092"/>
          </a:xfrm>
          <a:prstGeom prst="rect">
            <a:avLst/>
          </a:prstGeom>
        </p:spPr>
        <p:txBody>
          <a:bodyPr wrap="square">
            <a:spAutoFit/>
          </a:bodyPr>
          <a:lstStyle/>
          <a:p>
            <a:pPr algn="just">
              <a:lnSpc>
                <a:spcPct val="115000"/>
              </a:lnSpc>
              <a:spcAft>
                <a:spcPts val="0"/>
              </a:spcAft>
            </a:pP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Punctele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slabe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ale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metodei</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eficienţa scăzută în grupurile mari;</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imposibilitatea cuantificării exacte a contribuţiei fiecărui elev la rezolvarea sarcinii de lucru; </a:t>
            </a:r>
            <a:endParaRPr lang="en-GB" sz="1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Oportunităţile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acestei</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metodei</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identifică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stimularea creativităţii elevilor;</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crearea unui mediu colaborativ;</a:t>
            </a:r>
            <a:endParaRPr lang="en-GB" sz="1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Atunci</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când</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profesorul</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alege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folosească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această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metodă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trebuie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ţină</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a:t>
            </a:r>
            <a:r>
              <a:rPr lang="en-GB"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ameninţările</a:t>
            </a:r>
            <a:r>
              <a:rPr lang="en-GB"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unii elevi pot domina grupul;</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nu se realizează un echilibru la nivel de grup;</a:t>
            </a:r>
            <a:endParaRPr lang="en-GB" sz="12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ro-RO" sz="1200" dirty="0">
                <a:solidFill>
                  <a:srgbClr val="000000"/>
                </a:solidFill>
                <a:latin typeface="Times New Roman" panose="02020603050405020304" pitchFamily="18" charset="0"/>
                <a:ea typeface="Times New Roman" panose="02020603050405020304" pitchFamily="18" charset="0"/>
              </a:rPr>
              <a:t>se poate obţine un randament scăzut al elevilor emotivi</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377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09DDE-0DE8-48AE-A5F8-FD8A8C44CBDC}"/>
              </a:ext>
            </a:extLst>
          </p:cNvPr>
          <p:cNvSpPr>
            <a:spLocks noGrp="1"/>
          </p:cNvSpPr>
          <p:nvPr>
            <p:ph type="title"/>
          </p:nvPr>
        </p:nvSpPr>
        <p:spPr>
          <a:xfrm>
            <a:off x="457200" y="274638"/>
            <a:ext cx="7467600" cy="850106"/>
          </a:xfrm>
        </p:spPr>
        <p:txBody>
          <a:bodyPr/>
          <a:lstStyle/>
          <a:p>
            <a:r>
              <a:rPr lang="en-GB" dirty="0"/>
              <a:t>Metoda:  </a:t>
            </a:r>
            <a:r>
              <a:rPr lang="en-GB" dirty="0" err="1"/>
              <a:t>Simularea</a:t>
            </a:r>
            <a:endParaRPr lang="en-GB" dirty="0"/>
          </a:p>
        </p:txBody>
      </p:sp>
      <p:sp>
        <p:nvSpPr>
          <p:cNvPr id="3" name="Content Placeholder 2">
            <a:extLst>
              <a:ext uri="{FF2B5EF4-FFF2-40B4-BE49-F238E27FC236}">
                <a16:creationId xmlns:a16="http://schemas.microsoft.com/office/drawing/2014/main" xmlns="" id="{1B44BCF1-F5B8-43C1-A3AF-71B8349E33BD}"/>
              </a:ext>
            </a:extLst>
          </p:cNvPr>
          <p:cNvSpPr>
            <a:spLocks noGrp="1"/>
          </p:cNvSpPr>
          <p:nvPr>
            <p:ph idx="1"/>
          </p:nvPr>
        </p:nvSpPr>
        <p:spPr>
          <a:xfrm>
            <a:off x="457200" y="1268760"/>
            <a:ext cx="7467600" cy="5205192"/>
          </a:xfrm>
        </p:spPr>
        <p:txBody>
          <a:bodyPr>
            <a:normAutofit fontScale="85000" lnSpcReduction="20000"/>
          </a:bodyPr>
          <a:lstStyle/>
          <a:p>
            <a:r>
              <a:rPr lang="en-GB" dirty="0"/>
              <a:t>Metoda </a:t>
            </a:r>
            <a:r>
              <a:rPr lang="en-GB" dirty="0" err="1"/>
              <a:t>presupune</a:t>
            </a:r>
            <a:r>
              <a:rPr lang="en-GB" dirty="0"/>
              <a:t> </a:t>
            </a:r>
            <a:r>
              <a:rPr lang="en-GB" dirty="0" err="1"/>
              <a:t>implicarea</a:t>
            </a:r>
            <a:r>
              <a:rPr lang="en-GB" dirty="0"/>
              <a:t> </a:t>
            </a:r>
            <a:r>
              <a:rPr lang="en-GB" dirty="0" err="1"/>
              <a:t>cât</a:t>
            </a:r>
            <a:r>
              <a:rPr lang="en-GB" dirty="0"/>
              <a:t> </a:t>
            </a:r>
            <a:r>
              <a:rPr lang="en-GB" dirty="0" err="1"/>
              <a:t>mai</a:t>
            </a:r>
            <a:r>
              <a:rPr lang="en-GB" dirty="0"/>
              <a:t> </a:t>
            </a:r>
            <a:r>
              <a:rPr lang="en-GB" dirty="0" err="1"/>
              <a:t>directă</a:t>
            </a:r>
            <a:r>
              <a:rPr lang="en-GB" dirty="0"/>
              <a:t> a </a:t>
            </a:r>
            <a:r>
              <a:rPr lang="en-GB" dirty="0" err="1"/>
              <a:t>participanţilor</a:t>
            </a:r>
            <a:r>
              <a:rPr lang="en-GB" dirty="0"/>
              <a:t> </a:t>
            </a:r>
            <a:r>
              <a:rPr lang="en-GB" dirty="0" err="1"/>
              <a:t>în</a:t>
            </a:r>
            <a:r>
              <a:rPr lang="en-GB" dirty="0"/>
              <a:t> </a:t>
            </a:r>
            <a:r>
              <a:rPr lang="en-GB" dirty="0" err="1"/>
              <a:t>situaţii</a:t>
            </a:r>
            <a:r>
              <a:rPr lang="en-GB" dirty="0"/>
              <a:t> </a:t>
            </a:r>
            <a:r>
              <a:rPr lang="en-GB" dirty="0" err="1"/>
              <a:t>şi</a:t>
            </a:r>
            <a:r>
              <a:rPr lang="en-GB" dirty="0"/>
              <a:t> </a:t>
            </a:r>
            <a:r>
              <a:rPr lang="en-GB" dirty="0" err="1"/>
              <a:t>circumstanţe</a:t>
            </a:r>
            <a:r>
              <a:rPr lang="en-GB" dirty="0"/>
              <a:t> simulate </a:t>
            </a:r>
            <a:r>
              <a:rPr lang="en-GB" dirty="0" err="1"/>
              <a:t>ce</a:t>
            </a:r>
            <a:r>
              <a:rPr lang="en-GB" dirty="0"/>
              <a:t> </a:t>
            </a:r>
            <a:r>
              <a:rPr lang="en-GB" dirty="0" err="1"/>
              <a:t>poate</a:t>
            </a:r>
            <a:r>
              <a:rPr lang="en-GB" dirty="0"/>
              <a:t> </a:t>
            </a:r>
            <a:r>
              <a:rPr lang="en-GB" dirty="0" err="1"/>
              <a:t>lua</a:t>
            </a:r>
            <a:r>
              <a:rPr lang="en-GB" dirty="0"/>
              <a:t> </a:t>
            </a:r>
            <a:r>
              <a:rPr lang="en-GB" dirty="0" err="1"/>
              <a:t>forme</a:t>
            </a:r>
            <a:r>
              <a:rPr lang="en-GB" dirty="0"/>
              <a:t> </a:t>
            </a:r>
            <a:r>
              <a:rPr lang="en-GB" dirty="0" err="1"/>
              <a:t>foarte</a:t>
            </a:r>
            <a:r>
              <a:rPr lang="en-GB" dirty="0"/>
              <a:t> variate, </a:t>
            </a:r>
            <a:r>
              <a:rPr lang="en-GB" dirty="0" err="1"/>
              <a:t>începând</a:t>
            </a:r>
            <a:r>
              <a:rPr lang="en-GB" dirty="0"/>
              <a:t> cu </a:t>
            </a:r>
            <a:r>
              <a:rPr lang="en-GB" dirty="0" err="1"/>
              <a:t>jocurile</a:t>
            </a:r>
            <a:r>
              <a:rPr lang="en-GB" dirty="0"/>
              <a:t> de </a:t>
            </a:r>
            <a:r>
              <a:rPr lang="en-GB" dirty="0" err="1"/>
              <a:t>simulare</a:t>
            </a:r>
            <a:r>
              <a:rPr lang="en-GB" dirty="0"/>
              <a:t>, </a:t>
            </a:r>
            <a:r>
              <a:rPr lang="en-GB" dirty="0" err="1"/>
              <a:t>învăţarea</a:t>
            </a:r>
            <a:r>
              <a:rPr lang="en-GB" dirty="0"/>
              <a:t> </a:t>
            </a:r>
            <a:r>
              <a:rPr lang="en-GB" dirty="0" err="1"/>
              <a:t>prin</a:t>
            </a:r>
            <a:r>
              <a:rPr lang="en-GB" dirty="0"/>
              <a:t> </a:t>
            </a:r>
            <a:r>
              <a:rPr lang="en-GB" dirty="0" err="1"/>
              <a:t>dramatizare</a:t>
            </a:r>
            <a:r>
              <a:rPr lang="en-GB" dirty="0"/>
              <a:t>, </a:t>
            </a:r>
            <a:r>
              <a:rPr lang="en-GB" dirty="0" err="1"/>
              <a:t>învăţarea</a:t>
            </a:r>
            <a:r>
              <a:rPr lang="en-GB" dirty="0"/>
              <a:t> pe </a:t>
            </a:r>
            <a:r>
              <a:rPr lang="en-GB" dirty="0" err="1"/>
              <a:t>simulatoare</a:t>
            </a:r>
            <a:r>
              <a:rPr lang="en-GB" dirty="0"/>
              <a:t>, </a:t>
            </a:r>
            <a:r>
              <a:rPr lang="en-GB" dirty="0" err="1"/>
              <a:t>până</a:t>
            </a:r>
            <a:r>
              <a:rPr lang="en-GB" dirty="0"/>
              <a:t> se </a:t>
            </a:r>
            <a:r>
              <a:rPr lang="en-GB" dirty="0" err="1"/>
              <a:t>ajunge</a:t>
            </a:r>
            <a:r>
              <a:rPr lang="en-GB" dirty="0"/>
              <a:t> la </a:t>
            </a:r>
            <a:r>
              <a:rPr lang="en-GB" dirty="0" err="1"/>
              <a:t>asumarea</a:t>
            </a:r>
            <a:r>
              <a:rPr lang="en-GB" dirty="0"/>
              <a:t> </a:t>
            </a:r>
            <a:r>
              <a:rPr lang="en-GB" dirty="0" err="1"/>
              <a:t>şi</a:t>
            </a:r>
            <a:r>
              <a:rPr lang="en-GB" dirty="0"/>
              <a:t> </a:t>
            </a:r>
            <a:r>
              <a:rPr lang="en-GB" dirty="0" err="1"/>
              <a:t>exersarea</a:t>
            </a:r>
            <a:r>
              <a:rPr lang="en-GB" dirty="0"/>
              <a:t> </a:t>
            </a:r>
            <a:r>
              <a:rPr lang="en-GB" dirty="0" err="1"/>
              <a:t>unor</a:t>
            </a:r>
            <a:r>
              <a:rPr lang="en-GB" dirty="0"/>
              <a:t> </a:t>
            </a:r>
            <a:r>
              <a:rPr lang="en-GB" dirty="0" err="1"/>
              <a:t>roluri</a:t>
            </a:r>
            <a:r>
              <a:rPr lang="en-GB" dirty="0"/>
              <a:t> </a:t>
            </a:r>
            <a:r>
              <a:rPr lang="en-GB" dirty="0" err="1"/>
              <a:t>reale</a:t>
            </a:r>
            <a:r>
              <a:rPr lang="en-GB" dirty="0"/>
              <a:t>, </a:t>
            </a:r>
            <a:r>
              <a:rPr lang="en-GB" dirty="0" err="1"/>
              <a:t>nesimulate</a:t>
            </a:r>
            <a:r>
              <a:rPr lang="en-GB" dirty="0"/>
              <a:t>. </a:t>
            </a:r>
            <a:r>
              <a:rPr lang="en-GB" dirty="0" err="1"/>
              <a:t>Simularea</a:t>
            </a:r>
            <a:r>
              <a:rPr lang="en-GB" dirty="0"/>
              <a:t> face </a:t>
            </a:r>
            <a:r>
              <a:rPr lang="en-GB" dirty="0" err="1"/>
              <a:t>parte</a:t>
            </a:r>
            <a:r>
              <a:rPr lang="en-GB" dirty="0"/>
              <a:t> din </a:t>
            </a:r>
            <a:r>
              <a:rPr lang="en-GB" dirty="0" err="1"/>
              <a:t>categoria</a:t>
            </a:r>
            <a:r>
              <a:rPr lang="en-GB" dirty="0"/>
              <a:t> </a:t>
            </a:r>
            <a:r>
              <a:rPr lang="en-GB" dirty="0" err="1"/>
              <a:t>metodelor</a:t>
            </a:r>
            <a:r>
              <a:rPr lang="en-GB" dirty="0"/>
              <a:t> </a:t>
            </a:r>
            <a:r>
              <a:rPr lang="en-GB" dirty="0" err="1"/>
              <a:t>bazate</a:t>
            </a:r>
            <a:r>
              <a:rPr lang="en-GB" dirty="0"/>
              <a:t> pe </a:t>
            </a:r>
            <a:r>
              <a:rPr lang="en-GB" dirty="0" err="1"/>
              <a:t>acţiune</a:t>
            </a:r>
            <a:r>
              <a:rPr lang="en-GB" dirty="0"/>
              <a:t> </a:t>
            </a:r>
            <a:r>
              <a:rPr lang="en-GB" dirty="0" err="1"/>
              <a:t>practică</a:t>
            </a:r>
            <a:r>
              <a:rPr lang="en-GB" dirty="0"/>
              <a:t>.</a:t>
            </a:r>
          </a:p>
          <a:p>
            <a:r>
              <a:rPr lang="en-GB" dirty="0" err="1"/>
              <a:t>Această</a:t>
            </a:r>
            <a:r>
              <a:rPr lang="en-GB" dirty="0"/>
              <a:t> </a:t>
            </a:r>
            <a:r>
              <a:rPr lang="en-GB" dirty="0" err="1"/>
              <a:t>metodă</a:t>
            </a:r>
            <a:r>
              <a:rPr lang="en-GB" dirty="0"/>
              <a:t> are </a:t>
            </a:r>
            <a:r>
              <a:rPr lang="en-GB" dirty="0" err="1"/>
              <a:t>avantajul</a:t>
            </a:r>
            <a:r>
              <a:rPr lang="en-GB" dirty="0"/>
              <a:t> de a-</a:t>
            </a:r>
            <a:r>
              <a:rPr lang="en-GB" dirty="0" err="1"/>
              <a:t>i</a:t>
            </a:r>
            <a:r>
              <a:rPr lang="en-GB" dirty="0"/>
              <a:t> </a:t>
            </a:r>
            <a:r>
              <a:rPr lang="en-GB" dirty="0" err="1"/>
              <a:t>pune</a:t>
            </a:r>
            <a:r>
              <a:rPr lang="en-GB" dirty="0"/>
              <a:t> pe </a:t>
            </a:r>
            <a:r>
              <a:rPr lang="en-GB" dirty="0" err="1"/>
              <a:t>elevi</a:t>
            </a:r>
            <a:r>
              <a:rPr lang="en-GB" dirty="0"/>
              <a:t> </a:t>
            </a:r>
            <a:r>
              <a:rPr lang="en-GB" dirty="0" err="1"/>
              <a:t>în</a:t>
            </a:r>
            <a:r>
              <a:rPr lang="en-GB" dirty="0"/>
              <a:t> </a:t>
            </a:r>
            <a:r>
              <a:rPr lang="en-GB" dirty="0" err="1"/>
              <a:t>situaţia</a:t>
            </a:r>
            <a:r>
              <a:rPr lang="en-GB" dirty="0"/>
              <a:t> de a </a:t>
            </a:r>
            <a:r>
              <a:rPr lang="en-GB" dirty="0" err="1"/>
              <a:t>participa</a:t>
            </a:r>
            <a:r>
              <a:rPr lang="en-GB" dirty="0"/>
              <a:t> la propria </a:t>
            </a:r>
            <a:r>
              <a:rPr lang="en-GB" dirty="0" err="1"/>
              <a:t>instruire</a:t>
            </a:r>
            <a:r>
              <a:rPr lang="en-GB" dirty="0"/>
              <a:t>. </a:t>
            </a:r>
            <a:r>
              <a:rPr lang="en-GB" dirty="0" err="1"/>
              <a:t>Utilizând</a:t>
            </a:r>
            <a:r>
              <a:rPr lang="en-GB" dirty="0"/>
              <a:t> </a:t>
            </a:r>
            <a:r>
              <a:rPr lang="en-GB" dirty="0" err="1"/>
              <a:t>simularea</a:t>
            </a:r>
            <a:r>
              <a:rPr lang="en-GB" dirty="0"/>
              <a:t> ca </a:t>
            </a:r>
            <a:r>
              <a:rPr lang="en-GB" dirty="0" err="1"/>
              <a:t>metodă</a:t>
            </a:r>
            <a:r>
              <a:rPr lang="en-GB" dirty="0"/>
              <a:t> </a:t>
            </a:r>
            <a:r>
              <a:rPr lang="en-GB" dirty="0" err="1"/>
              <a:t>didactică</a:t>
            </a:r>
            <a:r>
              <a:rPr lang="en-GB" dirty="0"/>
              <a:t>, se </a:t>
            </a:r>
            <a:r>
              <a:rPr lang="en-GB" dirty="0" err="1"/>
              <a:t>urmăreşte</a:t>
            </a:r>
            <a:r>
              <a:rPr lang="en-GB" dirty="0"/>
              <a:t> </a:t>
            </a:r>
            <a:r>
              <a:rPr lang="en-GB" dirty="0" err="1"/>
              <a:t>realizarea</a:t>
            </a:r>
            <a:r>
              <a:rPr lang="en-GB" dirty="0"/>
              <a:t> </a:t>
            </a:r>
            <a:r>
              <a:rPr lang="en-GB" dirty="0" err="1"/>
              <a:t>unei</a:t>
            </a:r>
            <a:r>
              <a:rPr lang="en-GB" dirty="0"/>
              <a:t> </a:t>
            </a:r>
            <a:r>
              <a:rPr lang="en-GB" dirty="0" err="1"/>
              <a:t>ambianţe</a:t>
            </a:r>
            <a:r>
              <a:rPr lang="en-GB" dirty="0"/>
              <a:t> </a:t>
            </a:r>
            <a:r>
              <a:rPr lang="en-GB" dirty="0" err="1"/>
              <a:t>cât</a:t>
            </a:r>
            <a:r>
              <a:rPr lang="en-GB" dirty="0"/>
              <a:t> </a:t>
            </a:r>
            <a:r>
              <a:rPr lang="en-GB" dirty="0" err="1"/>
              <a:t>mai</a:t>
            </a:r>
            <a:r>
              <a:rPr lang="en-GB" dirty="0"/>
              <a:t> </a:t>
            </a:r>
            <a:r>
              <a:rPr lang="en-GB" dirty="0" err="1"/>
              <a:t>asemănătoare</a:t>
            </a:r>
            <a:r>
              <a:rPr lang="en-GB" dirty="0"/>
              <a:t> cu </a:t>
            </a:r>
            <a:r>
              <a:rPr lang="en-GB" dirty="0" err="1"/>
              <a:t>cea</a:t>
            </a:r>
            <a:r>
              <a:rPr lang="en-GB" dirty="0"/>
              <a:t> </a:t>
            </a:r>
            <a:r>
              <a:rPr lang="en-GB" dirty="0" err="1"/>
              <a:t>reală</a:t>
            </a:r>
            <a:r>
              <a:rPr lang="en-GB" dirty="0"/>
              <a:t>, </a:t>
            </a:r>
            <a:r>
              <a:rPr lang="en-GB" dirty="0" err="1"/>
              <a:t>atât</a:t>
            </a:r>
            <a:r>
              <a:rPr lang="en-GB" dirty="0"/>
              <a:t> ca </a:t>
            </a:r>
            <a:r>
              <a:rPr lang="en-GB" dirty="0" err="1"/>
              <a:t>proces</a:t>
            </a:r>
            <a:r>
              <a:rPr lang="en-GB" dirty="0"/>
              <a:t> de </a:t>
            </a:r>
            <a:r>
              <a:rPr lang="en-GB" dirty="0" err="1"/>
              <a:t>executare</a:t>
            </a:r>
            <a:r>
              <a:rPr lang="en-GB" dirty="0"/>
              <a:t> </a:t>
            </a:r>
            <a:r>
              <a:rPr lang="en-GB" dirty="0" err="1"/>
              <a:t>cât</a:t>
            </a:r>
            <a:r>
              <a:rPr lang="en-GB" dirty="0"/>
              <a:t> </a:t>
            </a:r>
            <a:r>
              <a:rPr lang="en-GB" dirty="0" err="1"/>
              <a:t>şi</a:t>
            </a:r>
            <a:r>
              <a:rPr lang="en-GB" dirty="0"/>
              <a:t> ca </a:t>
            </a:r>
            <a:r>
              <a:rPr lang="en-GB" dirty="0" err="1"/>
              <a:t>finalitate</a:t>
            </a:r>
            <a:r>
              <a:rPr lang="en-GB" dirty="0"/>
              <a:t>. </a:t>
            </a:r>
            <a:r>
              <a:rPr lang="en-GB" dirty="0" err="1"/>
              <a:t>Uşurează</a:t>
            </a:r>
            <a:r>
              <a:rPr lang="en-GB" dirty="0"/>
              <a:t> </a:t>
            </a:r>
            <a:r>
              <a:rPr lang="en-GB" dirty="0" err="1"/>
              <a:t>studierea</a:t>
            </a:r>
            <a:r>
              <a:rPr lang="en-GB" dirty="0"/>
              <a:t> </a:t>
            </a:r>
            <a:r>
              <a:rPr lang="en-GB" dirty="0" err="1"/>
              <a:t>şi</a:t>
            </a:r>
            <a:r>
              <a:rPr lang="en-GB" dirty="0"/>
              <a:t> </a:t>
            </a:r>
            <a:r>
              <a:rPr lang="en-GB" dirty="0" err="1"/>
              <a:t>explicarea</a:t>
            </a:r>
            <a:r>
              <a:rPr lang="en-GB" dirty="0"/>
              <a:t> </a:t>
            </a:r>
            <a:r>
              <a:rPr lang="en-GB" dirty="0" err="1"/>
              <a:t>acţiunilor</a:t>
            </a:r>
            <a:r>
              <a:rPr lang="en-GB" dirty="0"/>
              <a:t> </a:t>
            </a:r>
            <a:r>
              <a:rPr lang="en-GB" dirty="0" err="1"/>
              <a:t>complexe</a:t>
            </a:r>
            <a:r>
              <a:rPr lang="en-GB" dirty="0"/>
              <a:t>, </a:t>
            </a:r>
            <a:r>
              <a:rPr lang="en-GB" dirty="0" err="1"/>
              <a:t>facilitează</a:t>
            </a:r>
            <a:r>
              <a:rPr lang="en-GB" dirty="0"/>
              <a:t> </a:t>
            </a:r>
            <a:r>
              <a:rPr lang="en-GB" dirty="0" err="1"/>
              <a:t>observarea</a:t>
            </a:r>
            <a:r>
              <a:rPr lang="en-GB" dirty="0"/>
              <a:t> </a:t>
            </a:r>
            <a:r>
              <a:rPr lang="en-GB" dirty="0" err="1"/>
              <a:t>părţilor</a:t>
            </a:r>
            <a:r>
              <a:rPr lang="en-GB" dirty="0"/>
              <a:t> </a:t>
            </a:r>
            <a:r>
              <a:rPr lang="en-GB" dirty="0" err="1"/>
              <a:t>şi</a:t>
            </a:r>
            <a:r>
              <a:rPr lang="en-GB" dirty="0"/>
              <a:t> </a:t>
            </a:r>
            <a:r>
              <a:rPr lang="en-GB" dirty="0" err="1"/>
              <a:t>funcţionarea</a:t>
            </a:r>
            <a:r>
              <a:rPr lang="en-GB" dirty="0"/>
              <a:t> </a:t>
            </a:r>
            <a:r>
              <a:rPr lang="en-GB" dirty="0" err="1"/>
              <a:t>lor</a:t>
            </a:r>
            <a:r>
              <a:rPr lang="en-GB" dirty="0"/>
              <a:t>, </a:t>
            </a:r>
            <a:r>
              <a:rPr lang="en-GB" dirty="0" err="1"/>
              <a:t>execuţia</a:t>
            </a:r>
            <a:r>
              <a:rPr lang="en-GB" dirty="0"/>
              <a:t> </a:t>
            </a:r>
            <a:r>
              <a:rPr lang="en-GB" dirty="0" err="1"/>
              <a:t>operaţiilor</a:t>
            </a:r>
            <a:r>
              <a:rPr lang="en-GB" dirty="0"/>
              <a:t>, </a:t>
            </a:r>
            <a:r>
              <a:rPr lang="en-GB" dirty="0" err="1"/>
              <a:t>formarea</a:t>
            </a:r>
            <a:r>
              <a:rPr lang="en-GB" dirty="0"/>
              <a:t> </a:t>
            </a:r>
            <a:r>
              <a:rPr lang="en-GB" dirty="0" err="1"/>
              <a:t>unor</a:t>
            </a:r>
            <a:r>
              <a:rPr lang="en-GB" dirty="0"/>
              <a:t> </a:t>
            </a:r>
            <a:r>
              <a:rPr lang="en-GB" dirty="0" err="1"/>
              <a:t>abilităţi</a:t>
            </a:r>
            <a:r>
              <a:rPr lang="en-GB" dirty="0"/>
              <a:t> </a:t>
            </a:r>
            <a:r>
              <a:rPr lang="en-GB" dirty="0" err="1"/>
              <a:t>tehnice</a:t>
            </a:r>
            <a:r>
              <a:rPr lang="en-GB" dirty="0"/>
              <a:t> </a:t>
            </a:r>
            <a:r>
              <a:rPr lang="en-GB" dirty="0" err="1"/>
              <a:t>specifice</a:t>
            </a:r>
            <a:r>
              <a:rPr lang="en-GB" dirty="0"/>
              <a:t>.</a:t>
            </a:r>
          </a:p>
          <a:p>
            <a:r>
              <a:rPr lang="en-GB" dirty="0" err="1"/>
              <a:t>Softul</a:t>
            </a:r>
            <a:r>
              <a:rPr lang="en-GB" dirty="0"/>
              <a:t> </a:t>
            </a:r>
            <a:r>
              <a:rPr lang="en-GB" dirty="0" err="1"/>
              <a:t>educaţional</a:t>
            </a:r>
            <a:r>
              <a:rPr lang="en-GB" dirty="0"/>
              <a:t> are ca </a:t>
            </a:r>
            <a:r>
              <a:rPr lang="en-GB" dirty="0" err="1"/>
              <a:t>principiu</a:t>
            </a:r>
            <a:r>
              <a:rPr lang="en-GB" dirty="0"/>
              <a:t> de </a:t>
            </a:r>
            <a:r>
              <a:rPr lang="en-GB" dirty="0" err="1"/>
              <a:t>bază</a:t>
            </a:r>
            <a:r>
              <a:rPr lang="en-GB" dirty="0"/>
              <a:t> – </a:t>
            </a:r>
            <a:r>
              <a:rPr lang="en-GB" dirty="0" err="1"/>
              <a:t>simularea</a:t>
            </a:r>
            <a:r>
              <a:rPr lang="en-GB" dirty="0"/>
              <a:t>. Pot fi </a:t>
            </a:r>
            <a:r>
              <a:rPr lang="en-GB" dirty="0" err="1"/>
              <a:t>găsite</a:t>
            </a:r>
            <a:r>
              <a:rPr lang="en-GB" dirty="0"/>
              <a:t> </a:t>
            </a:r>
            <a:r>
              <a:rPr lang="en-GB" dirty="0" err="1"/>
              <a:t>nenumărate</a:t>
            </a:r>
            <a:r>
              <a:rPr lang="en-GB" dirty="0"/>
              <a:t> </a:t>
            </a:r>
            <a:r>
              <a:rPr lang="en-GB" dirty="0" err="1"/>
              <a:t>exemple</a:t>
            </a:r>
            <a:r>
              <a:rPr lang="en-GB" dirty="0"/>
              <a:t> </a:t>
            </a:r>
            <a:r>
              <a:rPr lang="en-GB" dirty="0" err="1"/>
              <a:t>în</a:t>
            </a:r>
            <a:r>
              <a:rPr lang="en-GB" dirty="0"/>
              <a:t> </a:t>
            </a:r>
            <a:r>
              <a:rPr lang="en-GB" dirty="0" err="1"/>
              <a:t>lecţiile</a:t>
            </a:r>
            <a:r>
              <a:rPr lang="en-GB" dirty="0"/>
              <a:t> </a:t>
            </a:r>
            <a:r>
              <a:rPr lang="en-GB" dirty="0" err="1"/>
              <a:t>Ael</a:t>
            </a:r>
            <a:r>
              <a:rPr lang="en-GB" dirty="0"/>
              <a:t>, precum </a:t>
            </a:r>
            <a:r>
              <a:rPr lang="en-GB" dirty="0" err="1"/>
              <a:t>şi</a:t>
            </a:r>
            <a:r>
              <a:rPr lang="en-GB" dirty="0"/>
              <a:t> la </a:t>
            </a:r>
            <a:r>
              <a:rPr lang="en-GB" dirty="0" err="1"/>
              <a:t>adresa</a:t>
            </a:r>
            <a:r>
              <a:rPr lang="en-GB" dirty="0"/>
              <a:t>: https://epedagogie.md/mod/hvp/view.php?id=430#h5pbookid=314&amp;chapter=h5p-interactive-book-chapter-88854cd3-c4f9-4b98-9abc-64ef07f8f74c&amp;section=0</a:t>
            </a:r>
            <a:endParaRPr lang="ro-RO" dirty="0"/>
          </a:p>
          <a:p>
            <a:endParaRPr lang="en-GB" dirty="0"/>
          </a:p>
        </p:txBody>
      </p:sp>
    </p:spTree>
    <p:extLst>
      <p:ext uri="{BB962C8B-B14F-4D97-AF65-F5344CB8AC3E}">
        <p14:creationId xmlns:p14="http://schemas.microsoft.com/office/powerpoint/2010/main" val="90281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7467600" cy="5709248"/>
          </a:xfrm>
        </p:spPr>
        <p:txBody>
          <a:bodyPr>
            <a:normAutofit fontScale="92500" lnSpcReduction="10000"/>
          </a:bodyPr>
          <a:lstStyle/>
          <a:p>
            <a:pPr algn="just"/>
            <a:r>
              <a:rPr lang="ro-RO" dirty="0"/>
              <a:t>  Lumea contemporană reprezintă o permanentă şi inedită provocare pentru educaţie. Aceasta duce inevitabil, la creşterea volumului de informaţii ce trebuie analizat, la necesitatea stocării şi prelucrării acesteia. În acest sens tehnologiile digitale </a:t>
            </a:r>
            <a:r>
              <a:rPr lang="ro-RO" dirty="0" smtClean="0"/>
              <a:t>sunt </a:t>
            </a:r>
            <a:r>
              <a:rPr lang="ro-RO" dirty="0"/>
              <a:t>integrate deplin în serviciul educaţiei la toate nivelurile sistemului şcolar. Actorii educaţionali trebuie să fie formaţi pentru a face faţă schimbării, incertitudinii şi inovării. Complexitatea crescută a elevilor, studenţilor şi mediilor de învăţare de astăzi sugerează nevoia realizării într-o nouă manieră a activităţilor educaţionale. Conform Recomandării Parlamentului European şi Consiliului Uniunii Europene privind competenţele cheie din perspectiva învăţării pe parcursul întregii vieţi  „în contextul în care globalizarea ridică noi probleme Uniunii Europene, fiecare cetăţean trebuie să aibă un set de competenţe cheie care să-l ajute să se adapteze la o lume care evoluează rapid, caracterizată printr-un nivel ridicat de interconexiune”.</a:t>
            </a:r>
            <a:endParaRPr lang="ru-RU" dirty="0"/>
          </a:p>
          <a:p>
            <a:endParaRPr lang="ru-RU" dirty="0"/>
          </a:p>
          <a:p>
            <a:endParaRPr lang="ru-RU" dirty="0"/>
          </a:p>
        </p:txBody>
      </p:sp>
    </p:spTree>
    <p:extLst>
      <p:ext uri="{BB962C8B-B14F-4D97-AF65-F5344CB8AC3E}">
        <p14:creationId xmlns:p14="http://schemas.microsoft.com/office/powerpoint/2010/main" val="253898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606D5-B0C6-433B-89C5-19C41DD3633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09F65B85-9616-4ED4-BB2B-FB9146D0A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4664"/>
            <a:ext cx="8686800" cy="5904656"/>
          </a:xfrm>
        </p:spPr>
      </p:pic>
    </p:spTree>
    <p:extLst>
      <p:ext uri="{BB962C8B-B14F-4D97-AF65-F5344CB8AC3E}">
        <p14:creationId xmlns:p14="http://schemas.microsoft.com/office/powerpoint/2010/main" val="210813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o-RO" b="1" dirty="0">
                <a:solidFill>
                  <a:schemeClr val="tx1"/>
                </a:solidFill>
              </a:rPr>
              <a:t>Parteneri</a:t>
            </a:r>
            <a:endParaRPr lang="ru-RU" b="1" dirty="0">
              <a:solidFill>
                <a:schemeClr val="tx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80728"/>
            <a:ext cx="812081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31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254A1-F58A-43EE-A7D8-1D0F2A995E93}"/>
              </a:ext>
            </a:extLst>
          </p:cNvPr>
          <p:cNvSpPr>
            <a:spLocks noGrp="1"/>
          </p:cNvSpPr>
          <p:nvPr>
            <p:ph type="title"/>
          </p:nvPr>
        </p:nvSpPr>
        <p:spPr>
          <a:xfrm>
            <a:off x="457200" y="274638"/>
            <a:ext cx="7467600" cy="668439"/>
          </a:xfrm>
        </p:spPr>
        <p:txBody>
          <a:bodyPr>
            <a:normAutofit fontScale="90000"/>
          </a:bodyPr>
          <a:lstStyle/>
          <a:p>
            <a:r>
              <a:rPr lang="ro-RO" dirty="0"/>
              <a:t>Epedagogie.md</a:t>
            </a:r>
            <a:endParaRPr lang="en-GB" dirty="0"/>
          </a:p>
        </p:txBody>
      </p:sp>
      <p:pic>
        <p:nvPicPr>
          <p:cNvPr id="5" name="Content Placeholder 4">
            <a:extLst>
              <a:ext uri="{FF2B5EF4-FFF2-40B4-BE49-F238E27FC236}">
                <a16:creationId xmlns:a16="http://schemas.microsoft.com/office/drawing/2014/main" xmlns="" id="{216468B1-081E-4E3E-9F05-0E5FC8E3D5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52736"/>
            <a:ext cx="8435280" cy="5328592"/>
          </a:xfrm>
        </p:spPr>
      </p:pic>
    </p:spTree>
    <p:extLst>
      <p:ext uri="{BB962C8B-B14F-4D97-AF65-F5344CB8AC3E}">
        <p14:creationId xmlns:p14="http://schemas.microsoft.com/office/powerpoint/2010/main" val="98032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E774803-379E-41DA-B051-28191B7AAD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43100" y="-840060"/>
            <a:ext cx="5832648" cy="8466112"/>
          </a:xfrm>
        </p:spPr>
      </p:pic>
    </p:spTree>
    <p:extLst>
      <p:ext uri="{BB962C8B-B14F-4D97-AF65-F5344CB8AC3E}">
        <p14:creationId xmlns:p14="http://schemas.microsoft.com/office/powerpoint/2010/main" val="71106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330C2-C83D-43A5-A234-01C49983305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03FF6F5B-7B0D-4A17-8623-806E21879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8424"/>
            <a:ext cx="8435280" cy="6144912"/>
          </a:xfrm>
        </p:spPr>
      </p:pic>
    </p:spTree>
    <p:extLst>
      <p:ext uri="{BB962C8B-B14F-4D97-AF65-F5344CB8AC3E}">
        <p14:creationId xmlns:p14="http://schemas.microsoft.com/office/powerpoint/2010/main" val="181404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8AED1-AA35-4FDC-A028-5AB73A4B2569}"/>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xmlns="" id="{807CA7B6-E0CA-43E5-B0BF-BB6B7CD94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640960" cy="5832647"/>
          </a:xfrm>
        </p:spPr>
      </p:pic>
    </p:spTree>
    <p:extLst>
      <p:ext uri="{BB962C8B-B14F-4D97-AF65-F5344CB8AC3E}">
        <p14:creationId xmlns:p14="http://schemas.microsoft.com/office/powerpoint/2010/main" val="39022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16633"/>
            <a:ext cx="7704667" cy="722038"/>
          </a:xfrm>
        </p:spPr>
        <p:txBody>
          <a:bodyPr>
            <a:noAutofit/>
          </a:bodyPr>
          <a:lstStyle/>
          <a:p>
            <a:r>
              <a:rPr lang="ro-RO" sz="2000" b="1" dirty="0"/>
              <a:t>Disciplina: Bazele legislației în domeniu</a:t>
            </a:r>
            <a:br>
              <a:rPr lang="ro-RO" sz="2000" b="1" dirty="0"/>
            </a:br>
            <a:r>
              <a:rPr lang="ro-RO" sz="2000" b="1" dirty="0"/>
              <a:t>Tema: Dreptul muncii</a:t>
            </a:r>
            <a:br>
              <a:rPr lang="ro-RO" sz="2000" b="1" dirty="0"/>
            </a:br>
            <a:r>
              <a:rPr lang="ro-RO" sz="2000" b="1" dirty="0"/>
              <a:t>Grupa: ETE Dual 2102- 26.11.2022</a:t>
            </a:r>
            <a:endParaRPr lang="ru-RU" sz="2000" b="1" dirty="0"/>
          </a:p>
        </p:txBody>
      </p:sp>
      <p:pic>
        <p:nvPicPr>
          <p:cNvPr id="9" name="Объект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4815" y="1029763"/>
            <a:ext cx="3375505" cy="2929409"/>
          </a:xfrm>
        </p:spPr>
      </p:pic>
      <p:pic>
        <p:nvPicPr>
          <p:cNvPr id="5123" name="Picture 3" descr="C:\Users\Professional\Desktop\изображение_viber_2022-12-01_19-58-27-0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8869" y="993167"/>
            <a:ext cx="3857084" cy="28928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rofessional\Desktop\изображение_viber_2022-12-01_19-58-26-8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8802" y="4066476"/>
            <a:ext cx="4536504" cy="2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7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B2FBB-08B0-4B1F-8336-20A6CA9768D7}"/>
              </a:ext>
            </a:extLst>
          </p:cNvPr>
          <p:cNvSpPr>
            <a:spLocks noGrp="1"/>
          </p:cNvSpPr>
          <p:nvPr>
            <p:ph type="title"/>
          </p:nvPr>
        </p:nvSpPr>
        <p:spPr>
          <a:xfrm>
            <a:off x="457200" y="274638"/>
            <a:ext cx="7467600" cy="850106"/>
          </a:xfrm>
        </p:spPr>
        <p:txBody>
          <a:bodyPr>
            <a:normAutofit/>
          </a:bodyPr>
          <a:lstStyle/>
          <a:p>
            <a:r>
              <a:rPr lang="ro-RO" sz="3600" b="1" dirty="0">
                <a:solidFill>
                  <a:schemeClr val="tx1"/>
                </a:solidFill>
              </a:rPr>
              <a:t>Livrescq</a:t>
            </a:r>
            <a:endParaRPr lang="en-GB" sz="3600" b="1" dirty="0">
              <a:solidFill>
                <a:schemeClr val="tx1"/>
              </a:solidFill>
            </a:endParaRPr>
          </a:p>
        </p:txBody>
      </p:sp>
      <p:sp>
        <p:nvSpPr>
          <p:cNvPr id="3" name="Content Placeholder 2">
            <a:extLst>
              <a:ext uri="{FF2B5EF4-FFF2-40B4-BE49-F238E27FC236}">
                <a16:creationId xmlns:a16="http://schemas.microsoft.com/office/drawing/2014/main" xmlns="" id="{56675886-4B2B-47B7-8AD7-DAA9E84319E2}"/>
              </a:ext>
            </a:extLst>
          </p:cNvPr>
          <p:cNvSpPr>
            <a:spLocks noGrp="1"/>
          </p:cNvSpPr>
          <p:nvPr>
            <p:ph idx="1"/>
          </p:nvPr>
        </p:nvSpPr>
        <p:spPr>
          <a:xfrm>
            <a:off x="457200" y="1268760"/>
            <a:ext cx="7467600" cy="5205192"/>
          </a:xfrm>
        </p:spPr>
        <p:txBody>
          <a:bodyPr/>
          <a:lstStyle/>
          <a:p>
            <a:r>
              <a:rPr lang="en-GB" dirty="0">
                <a:hlinkClick r:id="rId2"/>
              </a:rPr>
              <a:t>https://library.livresq.com/details/61d4960e7bbc95000cd15063</a:t>
            </a:r>
            <a:endParaRPr lang="ro-RO" dirty="0"/>
          </a:p>
          <a:p>
            <a:endParaRPr lang="en-GB" dirty="0"/>
          </a:p>
        </p:txBody>
      </p:sp>
      <p:pic>
        <p:nvPicPr>
          <p:cNvPr id="5" name="Picture 4">
            <a:extLst>
              <a:ext uri="{FF2B5EF4-FFF2-40B4-BE49-F238E27FC236}">
                <a16:creationId xmlns:a16="http://schemas.microsoft.com/office/drawing/2014/main" xmlns="" id="{DA11E3B2-7607-4B88-B796-EF3CC9905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8712968" cy="5040560"/>
          </a:xfrm>
          <a:prstGeom prst="rect">
            <a:avLst/>
          </a:prstGeom>
        </p:spPr>
      </p:pic>
    </p:spTree>
    <p:extLst>
      <p:ext uri="{BB962C8B-B14F-4D97-AF65-F5344CB8AC3E}">
        <p14:creationId xmlns:p14="http://schemas.microsoft.com/office/powerpoint/2010/main" val="3563163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352928" cy="556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91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Content Placeholder 5">
            <a:extLst>
              <a:ext uri="{FF2B5EF4-FFF2-40B4-BE49-F238E27FC236}">
                <a16:creationId xmlns:a16="http://schemas.microsoft.com/office/drawing/2014/main" xmlns="" id="{A874F648-B2C3-4A0F-BFFA-67D9ADDFD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74638"/>
            <a:ext cx="8208912" cy="5438724"/>
          </a:xfrm>
        </p:spPr>
      </p:pic>
    </p:spTree>
    <p:extLst>
      <p:ext uri="{BB962C8B-B14F-4D97-AF65-F5344CB8AC3E}">
        <p14:creationId xmlns:p14="http://schemas.microsoft.com/office/powerpoint/2010/main" val="394721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930226"/>
          </a:xfrm>
        </p:spPr>
        <p:txBody>
          <a:bodyPr>
            <a:normAutofit/>
          </a:bodyPr>
          <a:lstStyle/>
          <a:p>
            <a:pPr algn="ctr"/>
            <a:r>
              <a:rPr lang="ro-RO" b="1" dirty="0"/>
              <a:t>Competenţele cheie</a:t>
            </a:r>
            <a:endParaRPr lang="ru-RU" dirty="0"/>
          </a:p>
        </p:txBody>
      </p:sp>
      <p:sp>
        <p:nvSpPr>
          <p:cNvPr id="3" name="Объект 2"/>
          <p:cNvSpPr>
            <a:spLocks noGrp="1"/>
          </p:cNvSpPr>
          <p:nvPr>
            <p:ph idx="1"/>
          </p:nvPr>
        </p:nvSpPr>
        <p:spPr>
          <a:xfrm>
            <a:off x="457200" y="1556792"/>
            <a:ext cx="8003232" cy="3888432"/>
          </a:xfrm>
        </p:spPr>
        <p:txBody>
          <a:bodyPr>
            <a:normAutofit/>
          </a:bodyPr>
          <a:lstStyle/>
          <a:p>
            <a:pPr marL="0" indent="0">
              <a:buNone/>
            </a:pPr>
            <a:r>
              <a:rPr lang="ro-RO" b="1" dirty="0"/>
              <a:t>   </a:t>
            </a:r>
          </a:p>
          <a:p>
            <a:pPr marL="0" indent="0">
              <a:buNone/>
            </a:pPr>
            <a:endParaRPr lang="ro-RO" b="1" dirty="0"/>
          </a:p>
          <a:p>
            <a:pPr marL="0" indent="0">
              <a:buNone/>
            </a:pPr>
            <a:endParaRPr lang="ro-RO" b="1" dirty="0"/>
          </a:p>
          <a:p>
            <a:pPr marL="0" indent="0">
              <a:buNone/>
            </a:pPr>
            <a:endParaRPr lang="ro-RO" b="1" dirty="0"/>
          </a:p>
          <a:p>
            <a:pPr marL="0" indent="0">
              <a:buNone/>
            </a:pPr>
            <a:r>
              <a:rPr lang="ro-RO" b="1" dirty="0"/>
              <a:t>Competenţele cheie </a:t>
            </a:r>
            <a:r>
              <a:rPr lang="ro-RO" dirty="0"/>
              <a:t>sunt considerate elementele necesare oricărui individ pentru formare şi dezvoltare personală, cetăţenie activă, muncă şi incluziune socială, printre acestea se enumeră și  competenţa digitală;</a:t>
            </a:r>
            <a:r>
              <a:rPr lang="ro-RO" b="1" dirty="0"/>
              <a:t> </a:t>
            </a:r>
          </a:p>
        </p:txBody>
      </p:sp>
    </p:spTree>
    <p:extLst>
      <p:ext uri="{BB962C8B-B14F-4D97-AF65-F5344CB8AC3E}">
        <p14:creationId xmlns:p14="http://schemas.microsoft.com/office/powerpoint/2010/main" val="233899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ECF0E-EBF4-416C-B9AF-1E2CB818078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1FBC7C57-5EA7-4879-8688-44521D30B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04664"/>
            <a:ext cx="8640960" cy="5926523"/>
          </a:xfrm>
        </p:spPr>
      </p:pic>
    </p:spTree>
    <p:extLst>
      <p:ext uri="{BB962C8B-B14F-4D97-AF65-F5344CB8AC3E}">
        <p14:creationId xmlns:p14="http://schemas.microsoft.com/office/powerpoint/2010/main" val="425477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698"/>
          </a:xfrm>
        </p:spPr>
        <p:txBody>
          <a:bodyPr>
            <a:normAutofit fontScale="90000"/>
          </a:bodyPr>
          <a:lstStyle/>
          <a:p>
            <a:r>
              <a:rPr lang="en-US" b="1" dirty="0" err="1"/>
              <a:t>Chestionare</a:t>
            </a:r>
            <a:r>
              <a:rPr lang="en-US" b="1" dirty="0"/>
              <a:t> </a:t>
            </a:r>
            <a:r>
              <a:rPr lang="en-US" b="1" dirty="0" err="1"/>
              <a:t>și</a:t>
            </a:r>
            <a:r>
              <a:rPr lang="en-US" b="1" dirty="0"/>
              <a:t> quiz-</a:t>
            </a:r>
            <a:r>
              <a:rPr lang="en-US" b="1" dirty="0" err="1"/>
              <a:t>uri</a:t>
            </a:r>
            <a:endParaRPr lang="en-US" b="1" dirty="0"/>
          </a:p>
        </p:txBody>
      </p:sp>
      <p:sp>
        <p:nvSpPr>
          <p:cNvPr id="3" name="Объект 2"/>
          <p:cNvSpPr>
            <a:spLocks noGrp="1"/>
          </p:cNvSpPr>
          <p:nvPr>
            <p:ph idx="1"/>
          </p:nvPr>
        </p:nvSpPr>
        <p:spPr>
          <a:xfrm>
            <a:off x="457200" y="980728"/>
            <a:ext cx="7467600" cy="2088232"/>
          </a:xfrm>
        </p:spPr>
        <p:txBody>
          <a:bodyPr>
            <a:normAutofit fontScale="92500"/>
          </a:bodyPr>
          <a:lstStyle/>
          <a:p>
            <a:r>
              <a:rPr lang="vi-VN" dirty="0"/>
              <a:t>Mereu este nevoie de o verificare a informațiilor predate. Evaluarea sub formă de chestionare sau quiz-uri sunt metode bune și interactive de evaluare</a:t>
            </a:r>
            <a:r>
              <a:rPr lang="ro-RO" dirty="0"/>
              <a:t>.</a:t>
            </a:r>
          </a:p>
          <a:p>
            <a:r>
              <a:rPr lang="ro-RO" b="1" dirty="0"/>
              <a:t>Disciplina: Bazele legislației în domeniul , protecția civilă, dreptul familiei și a copilului....</a:t>
            </a:r>
            <a:endParaRPr lang="ru-RU"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034692"/>
            <a:ext cx="7416824" cy="363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76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6872" y="188640"/>
            <a:ext cx="7442224" cy="318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xmlns="" id="{53D428FA-3ED4-485C-B351-AAD1DDB22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377809"/>
            <a:ext cx="7200800" cy="3363559"/>
          </a:xfrm>
          <a:prstGeom prst="rect">
            <a:avLst/>
          </a:prstGeom>
        </p:spPr>
      </p:pic>
    </p:spTree>
    <p:extLst>
      <p:ext uri="{BB962C8B-B14F-4D97-AF65-F5344CB8AC3E}">
        <p14:creationId xmlns:p14="http://schemas.microsoft.com/office/powerpoint/2010/main" val="340297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467600" cy="1143000"/>
          </a:xfrm>
        </p:spPr>
        <p:txBody>
          <a:bodyPr>
            <a:noAutofit/>
          </a:bodyPr>
          <a:lstStyle/>
          <a:p>
            <a:r>
              <a:rPr lang="ro-RO" sz="2000" b="1" dirty="0">
                <a:solidFill>
                  <a:schemeClr val="tx1"/>
                </a:solidFill>
              </a:rPr>
              <a:t>Disciplina: </a:t>
            </a:r>
            <a:br>
              <a:rPr lang="ro-RO" sz="2000" b="1" dirty="0">
                <a:solidFill>
                  <a:schemeClr val="tx1"/>
                </a:solidFill>
              </a:rPr>
            </a:br>
            <a:r>
              <a:rPr lang="ro-RO" sz="2000" b="1" dirty="0">
                <a:solidFill>
                  <a:schemeClr val="tx1"/>
                </a:solidFill>
              </a:rPr>
              <a:t>Bazele legislației în domeniul</a:t>
            </a:r>
            <a:br>
              <a:rPr lang="ro-RO" sz="2000" b="1" dirty="0">
                <a:solidFill>
                  <a:schemeClr val="tx1"/>
                </a:solidFill>
              </a:rPr>
            </a:br>
            <a:r>
              <a:rPr lang="ro-RO" sz="2000" b="1" dirty="0">
                <a:solidFill>
                  <a:schemeClr val="tx1"/>
                </a:solidFill>
              </a:rPr>
              <a:t>Tema: Dreptul constituțional, Dreptul muncii, dreptul penal etc...</a:t>
            </a:r>
            <a:endParaRPr lang="ru-RU" sz="2000" b="1" dirty="0">
              <a:solidFill>
                <a:schemeClr val="tx1"/>
              </a:solidFil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1475656"/>
            <a:ext cx="7920879" cy="4977680"/>
          </a:xfrm>
          <a:prstGeom prst="rect">
            <a:avLst/>
          </a:prstGeom>
          <a:solidFill>
            <a:schemeClr val="accent1"/>
          </a:solidFill>
          <a:ln>
            <a:noFill/>
          </a:ln>
        </p:spPr>
      </p:pic>
    </p:spTree>
    <p:extLst>
      <p:ext uri="{BB962C8B-B14F-4D97-AF65-F5344CB8AC3E}">
        <p14:creationId xmlns:p14="http://schemas.microsoft.com/office/powerpoint/2010/main" val="103489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89A5D4-2278-42E4-87A6-29189EDA4E1E}"/>
              </a:ext>
            </a:extLst>
          </p:cNvPr>
          <p:cNvSpPr>
            <a:spLocks noGrp="1"/>
          </p:cNvSpPr>
          <p:nvPr>
            <p:ph type="title"/>
          </p:nvPr>
        </p:nvSpPr>
        <p:spPr>
          <a:xfrm>
            <a:off x="457200" y="274638"/>
            <a:ext cx="7467600" cy="562074"/>
          </a:xfrm>
        </p:spPr>
        <p:txBody>
          <a:bodyPr>
            <a:normAutofit fontScale="90000"/>
          </a:bodyPr>
          <a:lstStyle/>
          <a:p>
            <a:r>
              <a:rPr lang="ro-RO" dirty="0"/>
              <a:t>Prezentari:</a:t>
            </a:r>
            <a:endParaRPr lang="en-GB" dirty="0"/>
          </a:p>
        </p:txBody>
      </p:sp>
      <p:pic>
        <p:nvPicPr>
          <p:cNvPr id="5" name="Content Placeholder 4">
            <a:extLst>
              <a:ext uri="{FF2B5EF4-FFF2-40B4-BE49-F238E27FC236}">
                <a16:creationId xmlns:a16="http://schemas.microsoft.com/office/drawing/2014/main" xmlns="" id="{6CBE5B91-399D-4192-879F-4272F9F568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08720"/>
            <a:ext cx="8229600" cy="5433889"/>
          </a:xfrm>
        </p:spPr>
      </p:pic>
    </p:spTree>
    <p:extLst>
      <p:ext uri="{BB962C8B-B14F-4D97-AF65-F5344CB8AC3E}">
        <p14:creationId xmlns:p14="http://schemas.microsoft.com/office/powerpoint/2010/main" val="372901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692696"/>
            <a:ext cx="8064707" cy="5019088"/>
          </a:xfrm>
        </p:spPr>
        <p:txBody>
          <a:bodyPr>
            <a:normAutofit fontScale="55000" lnSpcReduction="20000"/>
          </a:bodyPr>
          <a:lstStyle/>
          <a:p>
            <a:pPr marL="0" indent="0">
              <a:buNone/>
            </a:pPr>
            <a:r>
              <a:rPr lang="en-US" b="1" dirty="0" err="1"/>
              <a:t>Metoda</a:t>
            </a:r>
            <a:r>
              <a:rPr lang="en-US" b="1" dirty="0"/>
              <a:t> </a:t>
            </a:r>
            <a:r>
              <a:rPr lang="en-US" b="1" dirty="0" err="1"/>
              <a:t>studiul</a:t>
            </a:r>
            <a:r>
              <a:rPr lang="en-US" b="1" dirty="0"/>
              <a:t> de </a:t>
            </a:r>
            <a:r>
              <a:rPr lang="en-US" b="1" dirty="0" err="1"/>
              <a:t>caz</a:t>
            </a:r>
            <a:r>
              <a:rPr lang="en-US" b="1" dirty="0"/>
              <a:t>: </a:t>
            </a:r>
            <a:endParaRPr lang="ro-RO" b="1" dirty="0" smtClean="0"/>
          </a:p>
          <a:p>
            <a:r>
              <a:rPr lang="en-US" dirty="0" err="1" smtClean="0"/>
              <a:t>Metoda</a:t>
            </a:r>
            <a:r>
              <a:rPr lang="en-US" dirty="0" smtClean="0"/>
              <a:t> </a:t>
            </a:r>
            <a:r>
              <a:rPr lang="en-US" dirty="0" err="1"/>
              <a:t>ce</a:t>
            </a:r>
            <a:r>
              <a:rPr lang="en-US" dirty="0"/>
              <a:t> </a:t>
            </a:r>
            <a:r>
              <a:rPr lang="en-US" dirty="0" err="1"/>
              <a:t>consta</a:t>
            </a:r>
            <a:r>
              <a:rPr lang="en-US" dirty="0"/>
              <a:t> in </a:t>
            </a:r>
            <a:r>
              <a:rPr lang="en-US" dirty="0" err="1"/>
              <a:t>confruntarea</a:t>
            </a:r>
            <a:r>
              <a:rPr lang="en-US" dirty="0"/>
              <a:t> </a:t>
            </a:r>
            <a:r>
              <a:rPr lang="en-US" dirty="0" err="1"/>
              <a:t>elevului</a:t>
            </a:r>
            <a:r>
              <a:rPr lang="en-US" dirty="0"/>
              <a:t> cu o </a:t>
            </a:r>
            <a:r>
              <a:rPr lang="en-US" dirty="0" err="1"/>
              <a:t>situatie</a:t>
            </a:r>
            <a:r>
              <a:rPr lang="en-US" dirty="0"/>
              <a:t> </a:t>
            </a:r>
            <a:r>
              <a:rPr lang="en-US" dirty="0" err="1"/>
              <a:t>reala</a:t>
            </a:r>
            <a:r>
              <a:rPr lang="en-US" dirty="0"/>
              <a:t> de </a:t>
            </a:r>
            <a:r>
              <a:rPr lang="en-US" dirty="0" err="1"/>
              <a:t>viata</a:t>
            </a:r>
            <a:r>
              <a:rPr lang="en-US" dirty="0"/>
              <a:t>, </a:t>
            </a:r>
            <a:r>
              <a:rPr lang="en-US" dirty="0" err="1"/>
              <a:t>prin</a:t>
            </a:r>
            <a:r>
              <a:rPr lang="en-US" dirty="0"/>
              <a:t> a </a:t>
            </a:r>
            <a:r>
              <a:rPr lang="en-US" dirty="0" err="1"/>
              <a:t>carei</a:t>
            </a:r>
            <a:r>
              <a:rPr lang="en-US" dirty="0"/>
              <a:t> </a:t>
            </a:r>
            <a:r>
              <a:rPr lang="en-US" dirty="0" err="1"/>
              <a:t>observare</a:t>
            </a:r>
            <a:r>
              <a:rPr lang="en-US" dirty="0"/>
              <a:t>, </a:t>
            </a:r>
            <a:r>
              <a:rPr lang="en-US" dirty="0" err="1"/>
              <a:t>intelegere</a:t>
            </a:r>
            <a:r>
              <a:rPr lang="en-US" dirty="0"/>
              <a:t>, </a:t>
            </a:r>
            <a:r>
              <a:rPr lang="en-US" dirty="0" err="1"/>
              <a:t>interpretare</a:t>
            </a:r>
            <a:r>
              <a:rPr lang="en-US" dirty="0"/>
              <a:t>, </a:t>
            </a:r>
            <a:r>
              <a:rPr lang="en-US" dirty="0" err="1"/>
              <a:t>urmeaza</a:t>
            </a:r>
            <a:r>
              <a:rPr lang="en-US" dirty="0"/>
              <a:t> </a:t>
            </a:r>
            <a:r>
              <a:rPr lang="en-US" dirty="0" err="1"/>
              <a:t>sa</a:t>
            </a:r>
            <a:r>
              <a:rPr lang="en-US" dirty="0"/>
              <a:t> </a:t>
            </a:r>
            <a:r>
              <a:rPr lang="en-US" dirty="0" err="1"/>
              <a:t>realizeze</a:t>
            </a:r>
            <a:r>
              <a:rPr lang="en-US" dirty="0"/>
              <a:t> un </a:t>
            </a:r>
            <a:r>
              <a:rPr lang="en-US" dirty="0" err="1"/>
              <a:t>progres</a:t>
            </a:r>
            <a:r>
              <a:rPr lang="en-US" dirty="0"/>
              <a:t> in </a:t>
            </a:r>
            <a:r>
              <a:rPr lang="en-US" dirty="0" err="1"/>
              <a:t>cunoastere</a:t>
            </a:r>
            <a:r>
              <a:rPr lang="en-US" dirty="0"/>
              <a:t>.</a:t>
            </a:r>
          </a:p>
          <a:p>
            <a:r>
              <a:rPr lang="en-US" dirty="0" err="1"/>
              <a:t>Etape</a:t>
            </a:r>
            <a:r>
              <a:rPr lang="en-US" dirty="0"/>
              <a:t> ale </a:t>
            </a:r>
            <a:r>
              <a:rPr lang="en-US" dirty="0" err="1"/>
              <a:t>studiului</a:t>
            </a:r>
            <a:r>
              <a:rPr lang="en-US" dirty="0"/>
              <a:t> de </a:t>
            </a:r>
            <a:r>
              <a:rPr lang="en-US" dirty="0" err="1"/>
              <a:t>caz</a:t>
            </a:r>
            <a:r>
              <a:rPr lang="en-US" dirty="0"/>
              <a:t>:</a:t>
            </a:r>
          </a:p>
          <a:p>
            <a:r>
              <a:rPr lang="en-US" dirty="0"/>
              <a:t>a) </a:t>
            </a:r>
            <a:r>
              <a:rPr lang="en-US" dirty="0" err="1"/>
              <a:t>alegerea</a:t>
            </a:r>
            <a:r>
              <a:rPr lang="en-US" dirty="0"/>
              <a:t> </a:t>
            </a:r>
            <a:r>
              <a:rPr lang="en-US" dirty="0" err="1"/>
              <a:t>cazului</a:t>
            </a:r>
            <a:r>
              <a:rPr lang="en-US" dirty="0"/>
              <a:t> </a:t>
            </a:r>
            <a:r>
              <a:rPr lang="en-US" dirty="0" err="1"/>
              <a:t>si</a:t>
            </a:r>
            <a:r>
              <a:rPr lang="en-US" dirty="0"/>
              <a:t> </a:t>
            </a:r>
            <a:r>
              <a:rPr lang="en-US" dirty="0" err="1"/>
              <a:t>conturarea</a:t>
            </a:r>
            <a:r>
              <a:rPr lang="en-US" dirty="0"/>
              <a:t> </a:t>
            </a:r>
            <a:r>
              <a:rPr lang="en-US" dirty="0" err="1"/>
              <a:t>principalelor</a:t>
            </a:r>
            <a:r>
              <a:rPr lang="en-US" dirty="0"/>
              <a:t> </a:t>
            </a:r>
            <a:r>
              <a:rPr lang="en-US" dirty="0" err="1"/>
              <a:t>elemente</a:t>
            </a:r>
            <a:r>
              <a:rPr lang="en-US" dirty="0"/>
              <a:t> </a:t>
            </a:r>
            <a:r>
              <a:rPr lang="en-US" dirty="0" err="1"/>
              <a:t>semnificative</a:t>
            </a:r>
            <a:r>
              <a:rPr lang="en-US" dirty="0"/>
              <a:t>;</a:t>
            </a:r>
          </a:p>
          <a:p>
            <a:r>
              <a:rPr lang="en-US" dirty="0"/>
              <a:t>b) </a:t>
            </a:r>
            <a:r>
              <a:rPr lang="en-US" dirty="0" err="1"/>
              <a:t>lansarea</a:t>
            </a:r>
            <a:r>
              <a:rPr lang="en-US" dirty="0"/>
              <a:t> </a:t>
            </a:r>
            <a:r>
              <a:rPr lang="en-US" dirty="0" err="1"/>
              <a:t>cazului</a:t>
            </a:r>
            <a:r>
              <a:rPr lang="en-US" dirty="0"/>
              <a:t>, care </a:t>
            </a:r>
            <a:r>
              <a:rPr lang="en-US" dirty="0" err="1"/>
              <a:t>poate</a:t>
            </a:r>
            <a:r>
              <a:rPr lang="en-US" dirty="0"/>
              <a:t> </a:t>
            </a:r>
            <a:r>
              <a:rPr lang="en-US" dirty="0" err="1"/>
              <a:t>avea</a:t>
            </a:r>
            <a:r>
              <a:rPr lang="en-US" dirty="0"/>
              <a:t> </a:t>
            </a:r>
            <a:r>
              <a:rPr lang="en-US" dirty="0" err="1"/>
              <a:t>loc</a:t>
            </a:r>
            <a:r>
              <a:rPr lang="en-US" dirty="0"/>
              <a:t> in </a:t>
            </a:r>
            <a:r>
              <a:rPr lang="en-US" dirty="0" err="1"/>
              <a:t>mai</a:t>
            </a:r>
            <a:r>
              <a:rPr lang="en-US" dirty="0"/>
              <a:t> </a:t>
            </a:r>
            <a:r>
              <a:rPr lang="en-US" dirty="0" err="1"/>
              <a:t>multe</a:t>
            </a:r>
            <a:r>
              <a:rPr lang="en-US" dirty="0"/>
              <a:t> </a:t>
            </a:r>
            <a:r>
              <a:rPr lang="en-US" dirty="0" err="1"/>
              <a:t>forme</a:t>
            </a:r>
            <a:r>
              <a:rPr lang="en-US" dirty="0"/>
              <a:t>, </a:t>
            </a:r>
            <a:r>
              <a:rPr lang="en-US" dirty="0" err="1"/>
              <a:t>intre</a:t>
            </a:r>
            <a:r>
              <a:rPr lang="en-US" dirty="0"/>
              <a:t> care </a:t>
            </a:r>
            <a:r>
              <a:rPr lang="en-US" dirty="0" err="1"/>
              <a:t>lansarea</a:t>
            </a:r>
            <a:r>
              <a:rPr lang="en-US" dirty="0"/>
              <a:t> ca o </a:t>
            </a:r>
            <a:r>
              <a:rPr lang="en-US" dirty="0" err="1"/>
              <a:t>situatie</a:t>
            </a:r>
            <a:r>
              <a:rPr lang="en-US" dirty="0"/>
              <a:t> </a:t>
            </a:r>
            <a:r>
              <a:rPr lang="en-US" dirty="0" err="1"/>
              <a:t>problematica</a:t>
            </a:r>
            <a:r>
              <a:rPr lang="en-US" dirty="0"/>
              <a:t>;</a:t>
            </a:r>
          </a:p>
          <a:p>
            <a:r>
              <a:rPr lang="en-US" dirty="0"/>
              <a:t> c) </a:t>
            </a:r>
            <a:r>
              <a:rPr lang="en-US" dirty="0" err="1"/>
              <a:t>procurarea</a:t>
            </a:r>
            <a:r>
              <a:rPr lang="en-US" dirty="0"/>
              <a:t> </a:t>
            </a:r>
            <a:r>
              <a:rPr lang="en-US" dirty="0" err="1"/>
              <a:t>informatiei</a:t>
            </a:r>
            <a:r>
              <a:rPr lang="en-US" dirty="0"/>
              <a:t> in </a:t>
            </a:r>
            <a:r>
              <a:rPr lang="en-US" dirty="0" err="1"/>
              <a:t>legatura</a:t>
            </a:r>
            <a:r>
              <a:rPr lang="en-US" dirty="0"/>
              <a:t> cu </a:t>
            </a:r>
            <a:r>
              <a:rPr lang="en-US" dirty="0" err="1"/>
              <a:t>cazul</a:t>
            </a:r>
            <a:r>
              <a:rPr lang="en-US" dirty="0"/>
              <a:t>;</a:t>
            </a:r>
          </a:p>
          <a:p>
            <a:r>
              <a:rPr lang="en-US" dirty="0"/>
              <a:t>d) </a:t>
            </a:r>
            <a:r>
              <a:rPr lang="en-US" dirty="0" err="1"/>
              <a:t>sistematizarea</a:t>
            </a:r>
            <a:r>
              <a:rPr lang="en-US" dirty="0"/>
              <a:t> </a:t>
            </a:r>
            <a:r>
              <a:rPr lang="en-US" dirty="0" err="1"/>
              <a:t>materialului</a:t>
            </a:r>
            <a:r>
              <a:rPr lang="en-US" dirty="0"/>
              <a:t>, </a:t>
            </a:r>
            <a:r>
              <a:rPr lang="en-US" dirty="0" err="1"/>
              <a:t>prin</a:t>
            </a:r>
            <a:r>
              <a:rPr lang="en-US" dirty="0"/>
              <a:t> </a:t>
            </a:r>
            <a:r>
              <a:rPr lang="en-US" dirty="0" err="1"/>
              <a:t>recurgerea</a:t>
            </a:r>
            <a:r>
              <a:rPr lang="en-US" dirty="0"/>
              <a:t> la diverse </a:t>
            </a:r>
            <a:r>
              <a:rPr lang="en-US" dirty="0" err="1"/>
              <a:t>metode</a:t>
            </a:r>
            <a:r>
              <a:rPr lang="en-US" dirty="0"/>
              <a:t>, </a:t>
            </a:r>
            <a:r>
              <a:rPr lang="en-US" dirty="0" err="1"/>
              <a:t>intre</a:t>
            </a:r>
            <a:r>
              <a:rPr lang="en-US" dirty="0"/>
              <a:t> care </a:t>
            </a:r>
            <a:r>
              <a:rPr lang="en-US" dirty="0" err="1"/>
              <a:t>cele</a:t>
            </a:r>
            <a:r>
              <a:rPr lang="en-US" dirty="0"/>
              <a:t> </a:t>
            </a:r>
            <a:r>
              <a:rPr lang="en-US" dirty="0" err="1"/>
              <a:t>statistice</a:t>
            </a:r>
            <a:r>
              <a:rPr lang="en-US" dirty="0"/>
              <a:t>;</a:t>
            </a:r>
          </a:p>
          <a:p>
            <a:r>
              <a:rPr lang="en-US" dirty="0"/>
              <a:t> e) </a:t>
            </a:r>
            <a:r>
              <a:rPr lang="en-US" dirty="0" err="1"/>
              <a:t>dezbatere</a:t>
            </a:r>
            <a:r>
              <a:rPr lang="en-US" dirty="0"/>
              <a:t> </a:t>
            </a:r>
            <a:r>
              <a:rPr lang="en-US" dirty="0" err="1"/>
              <a:t>asupra</a:t>
            </a:r>
            <a:r>
              <a:rPr lang="en-US" dirty="0"/>
              <a:t> </a:t>
            </a:r>
            <a:r>
              <a:rPr lang="en-US" dirty="0" err="1"/>
              <a:t>informatiei</a:t>
            </a:r>
            <a:r>
              <a:rPr lang="en-US" dirty="0"/>
              <a:t> </a:t>
            </a:r>
            <a:r>
              <a:rPr lang="en-US" dirty="0" err="1"/>
              <a:t>culese</a:t>
            </a:r>
            <a:r>
              <a:rPr lang="en-US" dirty="0"/>
              <a:t>, care </a:t>
            </a:r>
            <a:r>
              <a:rPr lang="en-US" dirty="0" err="1"/>
              <a:t>poate</a:t>
            </a:r>
            <a:r>
              <a:rPr lang="en-US" dirty="0"/>
              <a:t> </a:t>
            </a:r>
            <a:r>
              <a:rPr lang="en-US" dirty="0" err="1"/>
              <a:t>avea</a:t>
            </a:r>
            <a:r>
              <a:rPr lang="en-US" dirty="0"/>
              <a:t> </a:t>
            </a:r>
            <a:r>
              <a:rPr lang="en-US" dirty="0" err="1"/>
              <a:t>loc</a:t>
            </a:r>
            <a:r>
              <a:rPr lang="en-US" dirty="0"/>
              <a:t> </a:t>
            </a:r>
            <a:r>
              <a:rPr lang="en-US" dirty="0" err="1"/>
              <a:t>prin</a:t>
            </a:r>
            <a:r>
              <a:rPr lang="en-US" dirty="0"/>
              <a:t> diverse </a:t>
            </a:r>
            <a:r>
              <a:rPr lang="en-US" dirty="0" err="1"/>
              <a:t>metode</a:t>
            </a:r>
            <a:endParaRPr lang="en-US" dirty="0"/>
          </a:p>
          <a:p>
            <a:r>
              <a:rPr lang="en-US" dirty="0"/>
              <a:t> f) </a:t>
            </a:r>
            <a:r>
              <a:rPr lang="en-US" dirty="0" err="1"/>
              <a:t>stabilirea</a:t>
            </a:r>
            <a:r>
              <a:rPr lang="en-US" dirty="0"/>
              <a:t> </a:t>
            </a:r>
            <a:r>
              <a:rPr lang="en-US" dirty="0" err="1"/>
              <a:t>concluziilor</a:t>
            </a:r>
            <a:r>
              <a:rPr lang="en-US" dirty="0"/>
              <a:t> </a:t>
            </a:r>
            <a:r>
              <a:rPr lang="en-US" dirty="0" err="1"/>
              <a:t>si</a:t>
            </a:r>
            <a:r>
              <a:rPr lang="en-US" dirty="0"/>
              <a:t> </a:t>
            </a:r>
            <a:r>
              <a:rPr lang="en-US" dirty="0" err="1"/>
              <a:t>valorificarea</a:t>
            </a:r>
            <a:r>
              <a:rPr lang="en-US" dirty="0"/>
              <a:t> </a:t>
            </a:r>
            <a:r>
              <a:rPr lang="en-US" dirty="0" err="1"/>
              <a:t>proprie</a:t>
            </a:r>
            <a:r>
              <a:rPr lang="en-US" dirty="0"/>
              <a:t>: un </a:t>
            </a:r>
            <a:r>
              <a:rPr lang="en-US" dirty="0" err="1"/>
              <a:t>referat</a:t>
            </a:r>
            <a:r>
              <a:rPr lang="en-US" dirty="0"/>
              <a:t>, o </a:t>
            </a:r>
            <a:r>
              <a:rPr lang="en-US" dirty="0" err="1"/>
              <a:t>comunicare</a:t>
            </a:r>
            <a:r>
              <a:rPr lang="en-US" dirty="0"/>
              <a:t>, o </a:t>
            </a:r>
            <a:r>
              <a:rPr lang="en-US" dirty="0" err="1"/>
              <a:t>suita</a:t>
            </a:r>
            <a:r>
              <a:rPr lang="en-US" dirty="0"/>
              <a:t> de </a:t>
            </a:r>
            <a:r>
              <a:rPr lang="en-US" dirty="0" err="1"/>
              <a:t>ipoteze</a:t>
            </a:r>
            <a:r>
              <a:rPr lang="en-US" dirty="0"/>
              <a:t> de </a:t>
            </a:r>
            <a:r>
              <a:rPr lang="en-US" dirty="0" err="1"/>
              <a:t>verificat</a:t>
            </a:r>
            <a:r>
              <a:rPr lang="en-US" dirty="0"/>
              <a:t> in </a:t>
            </a:r>
            <a:r>
              <a:rPr lang="en-US" dirty="0" err="1"/>
              <a:t>viitor</a:t>
            </a:r>
            <a:r>
              <a:rPr lang="en-US" dirty="0"/>
              <a:t>, o </a:t>
            </a:r>
            <a:r>
              <a:rPr lang="en-US" dirty="0" err="1"/>
              <a:t>hotarare</a:t>
            </a:r>
            <a:r>
              <a:rPr lang="en-US" dirty="0"/>
              <a:t> de </a:t>
            </a:r>
            <a:r>
              <a:rPr lang="en-US" dirty="0" err="1"/>
              <a:t>luat</a:t>
            </a:r>
            <a:r>
              <a:rPr lang="en-US" dirty="0"/>
              <a:t>.</a:t>
            </a:r>
          </a:p>
          <a:p>
            <a:r>
              <a:rPr lang="en-US" dirty="0" err="1"/>
              <a:t>Avantajele</a:t>
            </a:r>
            <a:r>
              <a:rPr lang="en-US" dirty="0"/>
              <a:t> </a:t>
            </a:r>
            <a:r>
              <a:rPr lang="en-US" dirty="0" err="1"/>
              <a:t>utilizarii</a:t>
            </a:r>
            <a:r>
              <a:rPr lang="en-US" dirty="0"/>
              <a:t> </a:t>
            </a:r>
            <a:r>
              <a:rPr lang="en-US" dirty="0" err="1"/>
              <a:t>acestei</a:t>
            </a:r>
            <a:r>
              <a:rPr lang="en-US" dirty="0"/>
              <a:t> </a:t>
            </a:r>
            <a:r>
              <a:rPr lang="en-US" dirty="0" err="1"/>
              <a:t>metode</a:t>
            </a:r>
            <a:r>
              <a:rPr lang="en-US" dirty="0"/>
              <a:t>:</a:t>
            </a:r>
          </a:p>
          <a:p>
            <a:r>
              <a:rPr lang="en-US" dirty="0"/>
              <a:t>a) </a:t>
            </a:r>
            <a:r>
              <a:rPr lang="en-US" dirty="0" err="1"/>
              <a:t>situarea</a:t>
            </a:r>
            <a:r>
              <a:rPr lang="en-US" dirty="0"/>
              <a:t> </a:t>
            </a:r>
            <a:r>
              <a:rPr lang="en-US" dirty="0" err="1"/>
              <a:t>elevului</a:t>
            </a:r>
            <a:r>
              <a:rPr lang="en-US" dirty="0"/>
              <a:t> </a:t>
            </a:r>
            <a:r>
              <a:rPr lang="en-US" dirty="0" err="1"/>
              <a:t>chiar</a:t>
            </a:r>
            <a:r>
              <a:rPr lang="en-US" dirty="0"/>
              <a:t> in </a:t>
            </a:r>
            <a:r>
              <a:rPr lang="en-US" dirty="0" err="1"/>
              <a:t>mijlocul</a:t>
            </a:r>
            <a:r>
              <a:rPr lang="en-US" dirty="0"/>
              <a:t> </a:t>
            </a:r>
            <a:r>
              <a:rPr lang="en-US" dirty="0" err="1"/>
              <a:t>realitatii</a:t>
            </a:r>
            <a:r>
              <a:rPr lang="en-US" dirty="0"/>
              <a:t> concrete - </a:t>
            </a:r>
            <a:r>
              <a:rPr lang="en-US" dirty="0" err="1"/>
              <a:t>intelegerea</a:t>
            </a:r>
            <a:r>
              <a:rPr lang="en-US" dirty="0"/>
              <a:t> </a:t>
            </a:r>
            <a:r>
              <a:rPr lang="en-US" dirty="0" err="1"/>
              <a:t>esentei</a:t>
            </a:r>
            <a:r>
              <a:rPr lang="en-US" dirty="0"/>
              <a:t> </a:t>
            </a:r>
            <a:r>
              <a:rPr lang="en-US" dirty="0" err="1"/>
              <a:t>adevarurilor</a:t>
            </a:r>
            <a:r>
              <a:rPr lang="en-US" dirty="0"/>
              <a:t> </a:t>
            </a:r>
            <a:r>
              <a:rPr lang="en-US" dirty="0" err="1"/>
              <a:t>si</a:t>
            </a:r>
            <a:r>
              <a:rPr lang="en-US" dirty="0"/>
              <a:t> </a:t>
            </a:r>
            <a:r>
              <a:rPr lang="en-US" dirty="0" err="1"/>
              <a:t>retinerea</a:t>
            </a:r>
            <a:r>
              <a:rPr lang="en-US" dirty="0"/>
              <a:t> </a:t>
            </a:r>
            <a:r>
              <a:rPr lang="en-US" dirty="0" err="1"/>
              <a:t>lor</a:t>
            </a:r>
            <a:r>
              <a:rPr lang="en-US" dirty="0"/>
              <a:t> </a:t>
            </a:r>
            <a:r>
              <a:rPr lang="en-US" dirty="0" err="1"/>
              <a:t>durabila</a:t>
            </a:r>
            <a:r>
              <a:rPr lang="en-US" dirty="0"/>
              <a:t>, </a:t>
            </a:r>
            <a:r>
              <a:rPr lang="en-US" dirty="0" err="1"/>
              <a:t>precum</a:t>
            </a:r>
            <a:r>
              <a:rPr lang="en-US" dirty="0"/>
              <a:t> </a:t>
            </a:r>
            <a:r>
              <a:rPr lang="en-US" dirty="0" err="1"/>
              <a:t>si</a:t>
            </a:r>
            <a:r>
              <a:rPr lang="en-US" dirty="0"/>
              <a:t> </a:t>
            </a:r>
            <a:r>
              <a:rPr lang="en-US" dirty="0" err="1"/>
              <a:t>aplicarea</a:t>
            </a:r>
            <a:r>
              <a:rPr lang="en-US" dirty="0"/>
              <a:t> in </a:t>
            </a:r>
            <a:r>
              <a:rPr lang="en-US" dirty="0" err="1"/>
              <a:t>contexte</a:t>
            </a:r>
            <a:r>
              <a:rPr lang="en-US" dirty="0"/>
              <a:t> </a:t>
            </a:r>
            <a:r>
              <a:rPr lang="en-US" dirty="0" err="1"/>
              <a:t>reale</a:t>
            </a:r>
            <a:r>
              <a:rPr lang="en-US" dirty="0"/>
              <a:t>;</a:t>
            </a:r>
          </a:p>
          <a:p>
            <a:r>
              <a:rPr lang="en-US" dirty="0"/>
              <a:t>b) </a:t>
            </a:r>
            <a:r>
              <a:rPr lang="en-US" dirty="0" err="1"/>
              <a:t>caracterul</a:t>
            </a:r>
            <a:r>
              <a:rPr lang="en-US" dirty="0"/>
              <a:t> </a:t>
            </a:r>
            <a:r>
              <a:rPr lang="en-US" dirty="0" err="1"/>
              <a:t>prin</a:t>
            </a:r>
            <a:r>
              <a:rPr lang="en-US" dirty="0"/>
              <a:t> </a:t>
            </a:r>
            <a:r>
              <a:rPr lang="en-US" dirty="0" err="1"/>
              <a:t>excelenta</a:t>
            </a:r>
            <a:r>
              <a:rPr lang="en-US" dirty="0"/>
              <a:t> </a:t>
            </a:r>
            <a:r>
              <a:rPr lang="en-US" dirty="0" err="1"/>
              <a:t>activ</a:t>
            </a:r>
            <a:r>
              <a:rPr lang="en-US" dirty="0"/>
              <a:t> al </a:t>
            </a:r>
            <a:r>
              <a:rPr lang="en-US" dirty="0" err="1"/>
              <a:t>metodei</a:t>
            </a:r>
            <a:r>
              <a:rPr lang="en-US" dirty="0"/>
              <a:t> - </a:t>
            </a:r>
            <a:r>
              <a:rPr lang="en-US" dirty="0" err="1"/>
              <a:t>toti</a:t>
            </a:r>
            <a:r>
              <a:rPr lang="en-US" dirty="0"/>
              <a:t> </a:t>
            </a:r>
            <a:r>
              <a:rPr lang="en-US" dirty="0" err="1"/>
              <a:t>elevii</a:t>
            </a:r>
            <a:r>
              <a:rPr lang="en-US" dirty="0"/>
              <a:t> se pot </a:t>
            </a:r>
            <a:r>
              <a:rPr lang="en-US" dirty="0" err="1"/>
              <a:t>angaja</a:t>
            </a:r>
            <a:r>
              <a:rPr lang="en-US" dirty="0"/>
              <a:t> in </a:t>
            </a:r>
            <a:r>
              <a:rPr lang="en-US" dirty="0" err="1"/>
              <a:t>rezolvarea</a:t>
            </a:r>
            <a:r>
              <a:rPr lang="en-US" dirty="0"/>
              <a:t> </a:t>
            </a:r>
            <a:r>
              <a:rPr lang="en-US" dirty="0" err="1"/>
              <a:t>cazului</a:t>
            </a:r>
            <a:r>
              <a:rPr lang="en-US" dirty="0"/>
              <a:t>;</a:t>
            </a:r>
          </a:p>
          <a:p>
            <a:r>
              <a:rPr lang="en-US" dirty="0"/>
              <a:t>c) </a:t>
            </a:r>
            <a:r>
              <a:rPr lang="en-US" dirty="0" err="1"/>
              <a:t>cultiva</a:t>
            </a:r>
            <a:r>
              <a:rPr lang="en-US" dirty="0"/>
              <a:t> </a:t>
            </a:r>
            <a:r>
              <a:rPr lang="en-US" dirty="0" err="1"/>
              <a:t>spiritul</a:t>
            </a:r>
            <a:r>
              <a:rPr lang="en-US" dirty="0"/>
              <a:t> de </a:t>
            </a:r>
            <a:r>
              <a:rPr lang="en-US" dirty="0" err="1"/>
              <a:t>responsabilitate</a:t>
            </a:r>
            <a:r>
              <a:rPr lang="en-US" dirty="0"/>
              <a:t> in </a:t>
            </a:r>
            <a:r>
              <a:rPr lang="en-US" dirty="0" err="1"/>
              <a:t>grup</a:t>
            </a:r>
            <a:r>
              <a:rPr lang="en-US" dirty="0"/>
              <a:t> </a:t>
            </a:r>
            <a:r>
              <a:rPr lang="en-US" dirty="0" err="1"/>
              <a:t>si</a:t>
            </a:r>
            <a:r>
              <a:rPr lang="en-US" dirty="0"/>
              <a:t> </a:t>
            </a:r>
            <a:r>
              <a:rPr lang="en-US" dirty="0" err="1"/>
              <a:t>capacitatea</a:t>
            </a:r>
            <a:r>
              <a:rPr lang="en-US" dirty="0"/>
              <a:t> de </a:t>
            </a:r>
            <a:r>
              <a:rPr lang="en-US" dirty="0" err="1"/>
              <a:t>initiativa</a:t>
            </a:r>
            <a:r>
              <a:rPr lang="en-US" dirty="0"/>
              <a:t>;</a:t>
            </a:r>
          </a:p>
          <a:p>
            <a:r>
              <a:rPr lang="en-US" dirty="0"/>
              <a:t>d) </a:t>
            </a:r>
            <a:r>
              <a:rPr lang="en-US" dirty="0" err="1"/>
              <a:t>favorizeaza</a:t>
            </a:r>
            <a:r>
              <a:rPr lang="en-US" dirty="0"/>
              <a:t> </a:t>
            </a:r>
            <a:r>
              <a:rPr lang="en-US" dirty="0" err="1"/>
              <a:t>socializarea</a:t>
            </a:r>
            <a:r>
              <a:rPr lang="en-US" dirty="0"/>
              <a:t> </a:t>
            </a:r>
            <a:r>
              <a:rPr lang="en-US" dirty="0" err="1"/>
              <a:t>elevului</a:t>
            </a:r>
            <a:r>
              <a:rPr lang="en-US" dirty="0"/>
              <a:t> </a:t>
            </a:r>
            <a:r>
              <a:rPr lang="en-US" dirty="0" err="1"/>
              <a:t>si</a:t>
            </a:r>
            <a:r>
              <a:rPr lang="en-US" dirty="0"/>
              <a:t> </a:t>
            </a:r>
            <a:r>
              <a:rPr lang="en-US" dirty="0" err="1"/>
              <a:t>capacitatea</a:t>
            </a:r>
            <a:r>
              <a:rPr lang="en-US" dirty="0"/>
              <a:t> de </a:t>
            </a:r>
            <a:r>
              <a:rPr lang="en-US" dirty="0" err="1"/>
              <a:t>colaborare</a:t>
            </a:r>
            <a:r>
              <a:rPr lang="en-US" dirty="0"/>
              <a:t>.</a:t>
            </a:r>
          </a:p>
          <a:p>
            <a:endParaRPr lang="en-US" dirty="0"/>
          </a:p>
          <a:p>
            <a:endParaRPr lang="ru-RU" dirty="0"/>
          </a:p>
        </p:txBody>
      </p:sp>
    </p:spTree>
    <p:extLst>
      <p:ext uri="{BB962C8B-B14F-4D97-AF65-F5344CB8AC3E}">
        <p14:creationId xmlns:p14="http://schemas.microsoft.com/office/powerpoint/2010/main" val="292948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E0DA2-0A05-4DBF-B37D-54BA7822498C}"/>
              </a:ext>
            </a:extLst>
          </p:cNvPr>
          <p:cNvSpPr>
            <a:spLocks noGrp="1"/>
          </p:cNvSpPr>
          <p:nvPr>
            <p:ph type="title"/>
          </p:nvPr>
        </p:nvSpPr>
        <p:spPr>
          <a:xfrm>
            <a:off x="457200" y="274638"/>
            <a:ext cx="7467600" cy="922114"/>
          </a:xfrm>
        </p:spPr>
        <p:txBody>
          <a:bodyPr>
            <a:normAutofit fontScale="90000"/>
          </a:bodyPr>
          <a:lstStyle/>
          <a:p>
            <a:pPr algn="l"/>
            <a:r>
              <a:rPr lang="en-GB" sz="1300" dirty="0"/>
              <a:t/>
            </a:r>
            <a:br>
              <a:rPr lang="en-GB" sz="1300" dirty="0"/>
            </a:br>
            <a:r>
              <a:rPr lang="en-GB" sz="1300" dirty="0"/>
              <a:t/>
            </a:r>
            <a:br>
              <a:rPr lang="en-GB" sz="1300" dirty="0"/>
            </a:br>
            <a:r>
              <a:rPr lang="en-GB" sz="1300" dirty="0" err="1" smtClean="0"/>
              <a:t>a</a:t>
            </a:r>
            <a:r>
              <a:rPr lang="en-GB" sz="1800" b="1" dirty="0" err="1" smtClean="0">
                <a:solidFill>
                  <a:schemeClr val="tx1"/>
                </a:solidFill>
                <a:latin typeface="+mn-lt"/>
                <a:cs typeface="Aharoni" panose="02010803020104030203" pitchFamily="2" charset="-79"/>
              </a:rPr>
              <a:t>Disciplina</a:t>
            </a:r>
            <a:r>
              <a:rPr lang="ro-RO" sz="1800" b="1" dirty="0">
                <a:solidFill>
                  <a:schemeClr val="tx1"/>
                </a:solidFill>
                <a:latin typeface="+mn-lt"/>
                <a:cs typeface="Aharoni" panose="02010803020104030203" pitchFamily="2" charset="-79"/>
              </a:rPr>
              <a:t>: </a:t>
            </a:r>
            <a:r>
              <a:rPr lang="en-GB" sz="1800" b="1" dirty="0" err="1">
                <a:solidFill>
                  <a:schemeClr val="tx1"/>
                </a:solidFill>
                <a:latin typeface="+mn-lt"/>
                <a:cs typeface="Aharoni" panose="02010803020104030203" pitchFamily="2" charset="-79"/>
              </a:rPr>
              <a:t>Bazele</a:t>
            </a:r>
            <a:r>
              <a:rPr lang="en-GB" sz="1800" b="1" dirty="0">
                <a:solidFill>
                  <a:schemeClr val="tx1"/>
                </a:solidFill>
                <a:latin typeface="+mn-lt"/>
                <a:cs typeface="Aharoni" panose="02010803020104030203" pitchFamily="2" charset="-79"/>
              </a:rPr>
              <a:t> </a:t>
            </a:r>
            <a:r>
              <a:rPr lang="en-GB" sz="1800" b="1" dirty="0" err="1">
                <a:solidFill>
                  <a:schemeClr val="tx1"/>
                </a:solidFill>
                <a:latin typeface="+mn-lt"/>
                <a:cs typeface="Aharoni" panose="02010803020104030203" pitchFamily="2" charset="-79"/>
              </a:rPr>
              <a:t>legisla</a:t>
            </a:r>
            <a:r>
              <a:rPr lang="ro-RO" sz="1800" b="1" dirty="0">
                <a:solidFill>
                  <a:schemeClr val="tx1"/>
                </a:solidFill>
                <a:latin typeface="+mn-lt"/>
                <a:cs typeface="Aharoni" panose="02010803020104030203" pitchFamily="2" charset="-79"/>
              </a:rPr>
              <a:t>ției în domeniul, dreptul familiei, etc</a:t>
            </a:r>
            <a:r>
              <a:rPr lang="ro-RO" sz="1800" b="1" dirty="0" smtClean="0">
                <a:solidFill>
                  <a:schemeClr val="tx1"/>
                </a:solidFill>
                <a:latin typeface="+mn-lt"/>
                <a:cs typeface="Aharoni" panose="02010803020104030203" pitchFamily="2" charset="-79"/>
              </a:rPr>
              <a:t>..</a:t>
            </a:r>
            <a:br>
              <a:rPr lang="ro-RO" sz="1800" b="1" dirty="0" smtClean="0">
                <a:solidFill>
                  <a:schemeClr val="tx1"/>
                </a:solidFill>
                <a:latin typeface="+mn-lt"/>
                <a:cs typeface="Aharoni" panose="02010803020104030203" pitchFamily="2" charset="-79"/>
              </a:rPr>
            </a:br>
            <a:r>
              <a:rPr lang="ro-RO" sz="1800" b="1" dirty="0" smtClean="0">
                <a:latin typeface="+mn-lt"/>
                <a:cs typeface="Aharoni" panose="02010803020104030203" pitchFamily="2" charset="-79"/>
              </a:rPr>
              <a:t>Grupa: PAPP 2031, AAW 2031, E 1941, ETE 2102 Dual</a:t>
            </a:r>
            <a:r>
              <a:rPr lang="ro-RO" sz="1800" b="1" dirty="0" smtClean="0">
                <a:solidFill>
                  <a:schemeClr val="tx1"/>
                </a:solidFill>
                <a:latin typeface="+mn-lt"/>
                <a:cs typeface="Aharoni" panose="02010803020104030203" pitchFamily="2" charset="-79"/>
              </a:rPr>
              <a:t>.</a:t>
            </a:r>
            <a:endParaRPr lang="en-GB" sz="1800" b="1" dirty="0">
              <a:solidFill>
                <a:schemeClr val="tx1"/>
              </a:solidFill>
              <a:latin typeface="+mn-lt"/>
              <a:cs typeface="Aharoni" panose="02010803020104030203" pitchFamily="2" charset="-79"/>
            </a:endParaRPr>
          </a:p>
        </p:txBody>
      </p:sp>
      <p:pic>
        <p:nvPicPr>
          <p:cNvPr id="5" name="Content Placeholder 4">
            <a:extLst>
              <a:ext uri="{FF2B5EF4-FFF2-40B4-BE49-F238E27FC236}">
                <a16:creationId xmlns:a16="http://schemas.microsoft.com/office/drawing/2014/main" xmlns="" id="{12139176-0810-4588-B34A-EE7940FD1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484784"/>
            <a:ext cx="4465867" cy="4244398"/>
          </a:xfrm>
        </p:spPr>
      </p:pic>
      <p:pic>
        <p:nvPicPr>
          <p:cNvPr id="7" name="Picture 6">
            <a:extLst>
              <a:ext uri="{FF2B5EF4-FFF2-40B4-BE49-F238E27FC236}">
                <a16:creationId xmlns:a16="http://schemas.microsoft.com/office/drawing/2014/main" xmlns="" id="{52779D26-B52A-4DF7-8CAD-895B825DC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 y="1484784"/>
            <a:ext cx="4127134" cy="4244398"/>
          </a:xfrm>
          <a:prstGeom prst="rect">
            <a:avLst/>
          </a:prstGeom>
        </p:spPr>
      </p:pic>
    </p:spTree>
    <p:extLst>
      <p:ext uri="{BB962C8B-B14F-4D97-AF65-F5344CB8AC3E}">
        <p14:creationId xmlns:p14="http://schemas.microsoft.com/office/powerpoint/2010/main" val="3147711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7704667" cy="1171599"/>
          </a:xfrm>
        </p:spPr>
        <p:txBody>
          <a:bodyPr>
            <a:normAutofit fontScale="90000"/>
          </a:bodyPr>
          <a:lstStyle/>
          <a:p>
            <a:pPr algn="l"/>
            <a:r>
              <a:rPr lang="ro-RO" dirty="0" smtClean="0"/>
              <a:t/>
            </a:r>
            <a:br>
              <a:rPr lang="ro-RO" dirty="0" smtClean="0"/>
            </a:br>
            <a:r>
              <a:rPr lang="ro-RO" dirty="0"/>
              <a:t/>
            </a:r>
            <a:br>
              <a:rPr lang="ro-RO" dirty="0"/>
            </a:br>
            <a:r>
              <a:rPr lang="ro-RO" sz="3100" dirty="0" smtClean="0"/>
              <a:t>Am desfașurat seminare  pentru efecientizarea procesului de predare la care au participat  cadre didactice de la catedre: Asistența socială, discipline de cultură generală, economie, ecologie </a:t>
            </a:r>
            <a:endParaRPr lang="ru-RU" sz="3100" dirty="0"/>
          </a:p>
        </p:txBody>
      </p:sp>
      <p:sp>
        <p:nvSpPr>
          <p:cNvPr id="3" name="Объект 2"/>
          <p:cNvSpPr>
            <a:spLocks noGrp="1"/>
          </p:cNvSpPr>
          <p:nvPr>
            <p:ph idx="1"/>
          </p:nvPr>
        </p:nvSpPr>
        <p:spPr>
          <a:xfrm>
            <a:off x="683568" y="2708920"/>
            <a:ext cx="7704667" cy="2210776"/>
          </a:xfrm>
        </p:spPr>
        <p:txBody>
          <a:bodyPr>
            <a:normAutofit fontScale="92500" lnSpcReduction="10000"/>
          </a:bodyPr>
          <a:lstStyle/>
          <a:p>
            <a:r>
              <a:rPr lang="ro-RO" dirty="0" smtClean="0">
                <a:latin typeface="Times New Roman" panose="02020603050405020304" pitchFamily="18" charset="0"/>
                <a:cs typeface="Times New Roman" panose="02020603050405020304" pitchFamily="18" charset="0"/>
              </a:rPr>
              <a:t>1</a:t>
            </a:r>
            <a:r>
              <a:rPr lang="ro-RO" sz="2900" b="1" i="1" dirty="0">
                <a:latin typeface="Times New Roman" panose="02020603050405020304" pitchFamily="18" charset="0"/>
                <a:cs typeface="Times New Roman" panose="02020603050405020304" pitchFamily="18" charset="0"/>
              </a:rPr>
              <a:t>. </a:t>
            </a:r>
            <a:r>
              <a:rPr lang="ro-RO" sz="2900" b="1" i="1" dirty="0" smtClean="0">
                <a:latin typeface="Times New Roman" panose="02020603050405020304" pitchFamily="18" charset="0"/>
                <a:cs typeface="Times New Roman" panose="02020603050405020304" pitchFamily="18" charset="0"/>
              </a:rPr>
              <a:t>Seminar </a:t>
            </a:r>
            <a:r>
              <a:rPr lang="ro-RO" sz="2900" b="1" i="1" dirty="0">
                <a:latin typeface="Times New Roman" panose="02020603050405020304" pitchFamily="18" charset="0"/>
                <a:cs typeface="Times New Roman" panose="02020603050405020304" pitchFamily="18" charset="0"/>
              </a:rPr>
              <a:t>,,Dezvoltarea competențelor digitale ale cadrelor didactice 12.09, 2019, 25.09</a:t>
            </a:r>
            <a:r>
              <a:rPr lang="ro-RO" sz="2900" b="1" i="1" dirty="0" smtClean="0">
                <a:latin typeface="Times New Roman" panose="02020603050405020304" pitchFamily="18" charset="0"/>
                <a:cs typeface="Times New Roman" panose="02020603050405020304" pitchFamily="18" charset="0"/>
              </a:rPr>
              <a:t>.-26.09</a:t>
            </a:r>
            <a:r>
              <a:rPr lang="ro-RO" sz="2900" b="1" i="1" dirty="0">
                <a:latin typeface="Times New Roman" panose="02020603050405020304" pitchFamily="18" charset="0"/>
                <a:cs typeface="Times New Roman" panose="02020603050405020304" pitchFamily="18" charset="0"/>
              </a:rPr>
              <a:t>. 2019 </a:t>
            </a:r>
            <a:endParaRPr lang="ro-RO" sz="2900" b="1" i="1" dirty="0" smtClean="0">
              <a:latin typeface="Times New Roman" panose="02020603050405020304" pitchFamily="18" charset="0"/>
              <a:cs typeface="Times New Roman" panose="02020603050405020304" pitchFamily="18" charset="0"/>
            </a:endParaRPr>
          </a:p>
          <a:p>
            <a:r>
              <a:rPr lang="ro-RO" sz="3000" b="1" dirty="0" smtClean="0">
                <a:latin typeface="Times New Roman" panose="02020603050405020304" pitchFamily="18" charset="0"/>
                <a:cs typeface="Times New Roman" panose="02020603050405020304" pitchFamily="18" charset="0"/>
              </a:rPr>
              <a:t>2. </a:t>
            </a:r>
            <a:r>
              <a:rPr lang="vi-VN" sz="3000" b="1" i="1" dirty="0" smtClean="0">
                <a:latin typeface="Times New Roman" panose="02020603050405020304" pitchFamily="18" charset="0"/>
                <a:cs typeface="Times New Roman" panose="02020603050405020304" pitchFamily="18" charset="0"/>
              </a:rPr>
              <a:t>Atelierul </a:t>
            </a:r>
            <a:r>
              <a:rPr lang="vi-VN" sz="3000" b="1" i="1" dirty="0">
                <a:latin typeface="Times New Roman" panose="02020603050405020304" pitchFamily="18" charset="0"/>
                <a:cs typeface="Times New Roman" panose="02020603050405020304" pitchFamily="18" charset="0"/>
              </a:rPr>
              <a:t>bunelor practice privind utilizarea platformelor educațaionale în procesul de predare – învățare – evaluare </a:t>
            </a:r>
            <a:r>
              <a:rPr lang="vi-VN" sz="3000" b="1" i="1" dirty="0" smtClean="0">
                <a:latin typeface="Times New Roman" panose="02020603050405020304" pitchFamily="18" charset="0"/>
                <a:cs typeface="Times New Roman" panose="02020603050405020304" pitchFamily="18" charset="0"/>
              </a:rPr>
              <a:t>10.01.2022</a:t>
            </a:r>
            <a:endParaRPr lang="ru-RU" sz="3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06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4877223"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4868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429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3396539"/>
            <a:ext cx="2298041" cy="325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899" y="3580726"/>
            <a:ext cx="2952328" cy="221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594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t>ATELIERUL BUNELOR PRACTICI PRIVIND UTILIZAREA PLATFORMELOR EDUCAȚIONALE ÎN PROCESUL DE PREDARE - ÎNVĂȚARE – EVALUARE</a:t>
            </a:r>
            <a:br>
              <a:rPr lang="en-US" sz="2400" b="1" dirty="0"/>
            </a:br>
            <a:r>
              <a:rPr lang="en-US" sz="2400" b="1" dirty="0" smtClean="0"/>
              <a:t>10.01.2022</a:t>
            </a:r>
            <a:r>
              <a:rPr lang="ro-RO" sz="2400" b="1" dirty="0" smtClean="0"/>
              <a:t> au participat membrii catedrei</a:t>
            </a:r>
            <a:r>
              <a:rPr lang="en-US" sz="2400" b="1" dirty="0"/>
              <a:t/>
            </a:r>
            <a:br>
              <a:rPr lang="en-US" sz="2400" b="1" dirty="0"/>
            </a:br>
            <a:r>
              <a:rPr lang="ru-RU" sz="2400" dirty="0" smtClean="0"/>
              <a:t>  </a:t>
            </a:r>
            <a:endParaRPr lang="ru-RU" sz="2400" dirty="0"/>
          </a:p>
        </p:txBody>
      </p:sp>
      <p:sp>
        <p:nvSpPr>
          <p:cNvPr id="4" name="Прямоугольник 3"/>
          <p:cNvSpPr/>
          <p:nvPr/>
        </p:nvSpPr>
        <p:spPr>
          <a:xfrm>
            <a:off x="4456423" y="3244334"/>
            <a:ext cx="231154" cy="369332"/>
          </a:xfrm>
          <a:prstGeom prst="rect">
            <a:avLst/>
          </a:prstGeom>
        </p:spPr>
        <p:txBody>
          <a:bodyPr wrap="none">
            <a:spAutoFit/>
          </a:bodyPr>
          <a:lstStyle/>
          <a:p>
            <a:r>
              <a:rPr lang="ru-RU" dirty="0"/>
              <a:t> </a:t>
            </a:r>
          </a:p>
        </p:txBody>
      </p:sp>
      <p:sp>
        <p:nvSpPr>
          <p:cNvPr id="5" name="Прямоугольник 4"/>
          <p:cNvSpPr/>
          <p:nvPr/>
        </p:nvSpPr>
        <p:spPr>
          <a:xfrm>
            <a:off x="4456423" y="3244334"/>
            <a:ext cx="231154" cy="369332"/>
          </a:xfrm>
          <a:prstGeom prst="rect">
            <a:avLst/>
          </a:prstGeom>
        </p:spPr>
        <p:txBody>
          <a:bodyPr wrap="none">
            <a:spAutoFit/>
          </a:bodyPr>
          <a:lstStyle/>
          <a:p>
            <a:r>
              <a:rPr lang="ru-RU" dirty="0"/>
              <a:t> </a:t>
            </a:r>
          </a:p>
        </p:txBody>
      </p:sp>
      <p:sp>
        <p:nvSpPr>
          <p:cNvPr id="6" name="Прямоугольник 5"/>
          <p:cNvSpPr/>
          <p:nvPr/>
        </p:nvSpPr>
        <p:spPr>
          <a:xfrm>
            <a:off x="4456423" y="3244334"/>
            <a:ext cx="231154" cy="369332"/>
          </a:xfrm>
          <a:prstGeom prst="rect">
            <a:avLst/>
          </a:prstGeom>
        </p:spPr>
        <p:txBody>
          <a:bodyPr wrap="none">
            <a:spAutoFit/>
          </a:bodyPr>
          <a:lstStyle/>
          <a:p>
            <a:r>
              <a:rPr lang="ru-RU" dirty="0"/>
              <a:t> </a:t>
            </a:r>
          </a:p>
        </p:txBody>
      </p:sp>
      <p:sp>
        <p:nvSpPr>
          <p:cNvPr id="7" name="Прямоугольник 6"/>
          <p:cNvSpPr/>
          <p:nvPr/>
        </p:nvSpPr>
        <p:spPr>
          <a:xfrm>
            <a:off x="4456423" y="3244334"/>
            <a:ext cx="231154" cy="369332"/>
          </a:xfrm>
          <a:prstGeom prst="rect">
            <a:avLst/>
          </a:prstGeom>
        </p:spPr>
        <p:txBody>
          <a:bodyPr wrap="none">
            <a:spAutoFit/>
          </a:bodyPr>
          <a:lstStyle/>
          <a:p>
            <a:r>
              <a:rPr lang="ru-RU" dirty="0"/>
              <a:t> </a:t>
            </a:r>
          </a:p>
        </p:txBody>
      </p:sp>
      <p:sp>
        <p:nvSpPr>
          <p:cNvPr id="8" name="Прямоугольник 7"/>
          <p:cNvSpPr/>
          <p:nvPr/>
        </p:nvSpPr>
        <p:spPr>
          <a:xfrm>
            <a:off x="4456423" y="3244334"/>
            <a:ext cx="231154" cy="369332"/>
          </a:xfrm>
          <a:prstGeom prst="rect">
            <a:avLst/>
          </a:prstGeom>
        </p:spPr>
        <p:txBody>
          <a:bodyPr wrap="none">
            <a:spAutoFit/>
          </a:bodyPr>
          <a:lstStyle/>
          <a:p>
            <a:r>
              <a:rPr lang="ru-RU" dirty="0"/>
              <a:t> </a:t>
            </a:r>
          </a:p>
        </p:txBody>
      </p:sp>
      <p:pic>
        <p:nvPicPr>
          <p:cNvPr id="3075" name="Picture 3" descr="C:\Users\Professional\Downloads\atelier 10.01.2022_page-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132856"/>
            <a:ext cx="5154084" cy="386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2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504056"/>
          </a:xfrm>
        </p:spPr>
        <p:txBody>
          <a:bodyPr>
            <a:normAutofit fontScale="90000"/>
          </a:bodyPr>
          <a:lstStyle/>
          <a:p>
            <a:r>
              <a:rPr lang="ro-RO" sz="1800" b="1" dirty="0"/>
              <a:t/>
            </a:r>
            <a:br>
              <a:rPr lang="ro-RO" sz="1800" b="1" dirty="0"/>
            </a:br>
            <a:r>
              <a:rPr lang="ro-RO" sz="1800" b="1" dirty="0"/>
              <a:t/>
            </a:r>
            <a:br>
              <a:rPr lang="ro-RO" sz="1800" b="1" dirty="0"/>
            </a:br>
            <a:r>
              <a:rPr lang="ro-RO" sz="1800" b="1" dirty="0"/>
              <a:t/>
            </a:r>
            <a:br>
              <a:rPr lang="ro-RO" sz="1800" b="1" dirty="0"/>
            </a:br>
            <a:r>
              <a:rPr lang="ro-RO" sz="1800" b="1" dirty="0"/>
              <a:t/>
            </a:r>
            <a:br>
              <a:rPr lang="ro-RO" sz="1800" b="1" dirty="0"/>
            </a:br>
            <a:r>
              <a:rPr lang="ro-RO" sz="2200" b="1" dirty="0"/>
              <a:t/>
            </a:r>
            <a:br>
              <a:rPr lang="ro-RO" sz="2200" b="1" dirty="0"/>
            </a:br>
            <a:r>
              <a:rPr lang="vi-VN" sz="2200" b="1" dirty="0"/>
              <a:t>Competenţă digitală</a:t>
            </a:r>
            <a:r>
              <a:rPr lang="ro-RO" sz="2200" b="1" dirty="0"/>
              <a:t> </a:t>
            </a:r>
            <a:r>
              <a:rPr lang="vi-VN" sz="2200" b="1" dirty="0"/>
              <a:t> este o competenţă transversală, care implică utilizarea cu încredere şi critică a tehnologiei societăţii informaţionale</a:t>
            </a:r>
            <a:br>
              <a:rPr lang="vi-VN" sz="2200" b="1" dirty="0"/>
            </a:br>
            <a:endParaRPr lang="ru-RU" sz="2200" b="1" dirty="0"/>
          </a:p>
        </p:txBody>
      </p:sp>
      <p:sp>
        <p:nvSpPr>
          <p:cNvPr id="3" name="Объект 2"/>
          <p:cNvSpPr>
            <a:spLocks noGrp="1"/>
          </p:cNvSpPr>
          <p:nvPr>
            <p:ph idx="1"/>
          </p:nvPr>
        </p:nvSpPr>
        <p:spPr>
          <a:xfrm>
            <a:off x="395536" y="1556792"/>
            <a:ext cx="7467600" cy="4392488"/>
          </a:xfrm>
        </p:spPr>
        <p:txBody>
          <a:bodyPr>
            <a:normAutofit fontScale="85000" lnSpcReduction="10000"/>
          </a:bodyPr>
          <a:lstStyle/>
          <a:p>
            <a:r>
              <a:rPr lang="vi-VN" b="1" dirty="0"/>
              <a:t>Cunoştinţe </a:t>
            </a:r>
            <a:r>
              <a:rPr lang="vi-VN" dirty="0"/>
              <a:t>- înţelegerea rolului şi a oportunităţilor tehnologiei informaţiei şi a comunicaţiilor în contexte cotidiene: în viaţa personală, profesională şi socială. Include aplicaţiile principale de tipul: stocarea şi gestionarea informaţiilor.</a:t>
            </a:r>
          </a:p>
          <a:p>
            <a:r>
              <a:rPr lang="vi-VN" b="1" dirty="0"/>
              <a:t>Abilităţi </a:t>
            </a:r>
            <a:r>
              <a:rPr lang="vi-VN" dirty="0"/>
              <a:t>- abilitatea de a căuta, colecta şi procesa informaţia şi de a o folosi într-o manieră critică şi sistematică, apreciind relevanţa acesteia; abilităţi de a folosi instrumente digitale pentru a produce, prezenta şi înţelege informaţii complexe; abilitatea de a accesa, căuta şi folosi servicii bazate pe Internet; folosirea tehnologiei informaţiei şi a comunicaţiilor pentru sprijinirea gândirii critice, a creativităţii şi a inovaţiei.</a:t>
            </a:r>
          </a:p>
          <a:p>
            <a:r>
              <a:rPr lang="vi-VN" b="1" dirty="0"/>
              <a:t>Atitudini -</a:t>
            </a:r>
            <a:r>
              <a:rPr lang="vi-VN" dirty="0"/>
              <a:t> atitudine critică şi reflexivă faţă de informaţia disponibilă şi utilizarea responsabilă a mediilor interactive.</a:t>
            </a:r>
          </a:p>
          <a:p>
            <a:endParaRPr lang="ru-RU" dirty="0"/>
          </a:p>
        </p:txBody>
      </p:sp>
    </p:spTree>
    <p:extLst>
      <p:ext uri="{BB962C8B-B14F-4D97-AF65-F5344CB8AC3E}">
        <p14:creationId xmlns:p14="http://schemas.microsoft.com/office/powerpoint/2010/main" val="380150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7654A-088C-4A4C-A13E-4C244C30D5F7}"/>
              </a:ext>
            </a:extLst>
          </p:cNvPr>
          <p:cNvSpPr>
            <a:spLocks noGrp="1"/>
          </p:cNvSpPr>
          <p:nvPr>
            <p:ph type="title"/>
          </p:nvPr>
        </p:nvSpPr>
        <p:spPr>
          <a:xfrm>
            <a:off x="982133" y="188641"/>
            <a:ext cx="7704667" cy="864095"/>
          </a:xfrm>
        </p:spPr>
        <p:txBody>
          <a:bodyPr/>
          <a:lstStyle/>
          <a:p>
            <a:r>
              <a:rPr lang="en-GB" dirty="0" err="1"/>
              <a:t>Bibliografie</a:t>
            </a:r>
            <a:endParaRPr lang="en-GB" dirty="0"/>
          </a:p>
        </p:txBody>
      </p:sp>
      <p:sp>
        <p:nvSpPr>
          <p:cNvPr id="3" name="Content Placeholder 2">
            <a:extLst>
              <a:ext uri="{FF2B5EF4-FFF2-40B4-BE49-F238E27FC236}">
                <a16:creationId xmlns:a16="http://schemas.microsoft.com/office/drawing/2014/main" xmlns="" id="{1BA803B9-16DE-4286-9A0B-C4931B9CF689}"/>
              </a:ext>
            </a:extLst>
          </p:cNvPr>
          <p:cNvSpPr>
            <a:spLocks noGrp="1"/>
          </p:cNvSpPr>
          <p:nvPr>
            <p:ph idx="1"/>
          </p:nvPr>
        </p:nvSpPr>
        <p:spPr>
          <a:xfrm>
            <a:off x="982133" y="1052736"/>
            <a:ext cx="7704667" cy="4947080"/>
          </a:xfrm>
        </p:spPr>
        <p:txBody>
          <a:bodyPr>
            <a:normAutofit fontScale="62500" lnSpcReduction="20000"/>
          </a:bodyPr>
          <a:lstStyle/>
          <a:p>
            <a:endParaRPr lang="ro-RO" dirty="0"/>
          </a:p>
          <a:p>
            <a:endParaRPr lang="ro-RO" dirty="0" smtClean="0"/>
          </a:p>
          <a:p>
            <a:endParaRPr lang="ro-RO" dirty="0"/>
          </a:p>
          <a:p>
            <a:r>
              <a:rPr lang="vi-VN" dirty="0">
                <a:hlinkClick r:id="rId2"/>
              </a:rPr>
              <a:t>Cerghit I. Metode de invăţămant Iaşi: Polirom, 2005.</a:t>
            </a:r>
          </a:p>
          <a:p>
            <a:r>
              <a:rPr lang="vi-VN" dirty="0">
                <a:hlinkClick r:id="rId2"/>
              </a:rPr>
              <a:t>Neagu, G. – Sanse de acces la educatie in societatea romaneasca, Editura Lumen, Iasi 2012</a:t>
            </a:r>
          </a:p>
          <a:p>
            <a:r>
              <a:rPr lang="vi-VN" dirty="0">
                <a:hlinkClick r:id="rId2"/>
              </a:rPr>
              <a:t>Surdu E. Prelegeri de pedagogie generală. Bucureşti: Editura Didactică şi Pedagogică,</a:t>
            </a:r>
          </a:p>
          <a:p>
            <a:r>
              <a:rPr lang="en-GB" dirty="0"/>
              <a:t>METODE INTERACTIVE VIZAVI DE TEHNOLOGIILE INFORMAŢIONALE INTERACTIVE UTILIZATE LA PREDAREA-ÎNVĂŢAREAEVALUAREA CURSULUI TIC Popov Lidia, lect. sup. </a:t>
            </a:r>
            <a:r>
              <a:rPr lang="en-GB" dirty="0" err="1"/>
              <a:t>univ.</a:t>
            </a:r>
            <a:r>
              <a:rPr lang="en-GB" dirty="0"/>
              <a:t> </a:t>
            </a:r>
            <a:r>
              <a:rPr lang="en-GB" dirty="0" err="1"/>
              <a:t>Universitatea</a:t>
            </a:r>
            <a:r>
              <a:rPr lang="en-GB" dirty="0"/>
              <a:t> de Stat „</a:t>
            </a:r>
            <a:r>
              <a:rPr lang="en-GB" dirty="0" err="1"/>
              <a:t>Alecu</a:t>
            </a:r>
            <a:r>
              <a:rPr lang="en-GB" dirty="0"/>
              <a:t> Russo” din </a:t>
            </a:r>
            <a:r>
              <a:rPr lang="en-GB" dirty="0" err="1"/>
              <a:t>Bălţi</a:t>
            </a:r>
            <a:r>
              <a:rPr lang="en-GB" dirty="0"/>
              <a:t> </a:t>
            </a:r>
            <a:r>
              <a:rPr lang="en-GB" dirty="0" err="1"/>
              <a:t>Universitatea</a:t>
            </a:r>
            <a:r>
              <a:rPr lang="en-GB" dirty="0"/>
              <a:t> de Stat din </a:t>
            </a:r>
            <a:r>
              <a:rPr lang="en-GB"/>
              <a:t>Tiraspol </a:t>
            </a:r>
            <a:endParaRPr lang="ro-RO" dirty="0" smtClean="0">
              <a:hlinkClick r:id="rId2"/>
            </a:endParaRPr>
          </a:p>
          <a:p>
            <a:r>
              <a:rPr lang="ro-RO" dirty="0" smtClean="0">
                <a:hlinkClick r:id="rId2"/>
              </a:rPr>
              <a:t>https</a:t>
            </a:r>
            <a:r>
              <a:rPr lang="ro-RO" dirty="0">
                <a:hlinkClick r:id="rId2"/>
              </a:rPr>
              <a:t>://beaconing.eu/ro/utilizarea-metodelor-interactive-si-a-solutiile-oferite-de-tic/</a:t>
            </a:r>
            <a:endParaRPr lang="ro-RO" dirty="0"/>
          </a:p>
          <a:p>
            <a:r>
              <a:rPr lang="ro-RO" dirty="0">
                <a:hlinkClick r:id="rId3"/>
              </a:rPr>
              <a:t>https://infoera.academy/blog/63</a:t>
            </a:r>
            <a:endParaRPr lang="ro-RO" dirty="0"/>
          </a:p>
          <a:p>
            <a:r>
              <a:rPr lang="ro-RO" dirty="0" smtClean="0">
                <a:hlinkClick r:id="rId4"/>
              </a:rPr>
              <a:t>https</a:t>
            </a:r>
            <a:r>
              <a:rPr lang="ro-RO" dirty="0">
                <a:hlinkClick r:id="rId4"/>
              </a:rPr>
              <a:t>://</a:t>
            </a:r>
            <a:r>
              <a:rPr lang="ro-RO" dirty="0" smtClean="0">
                <a:hlinkClick r:id="rId4"/>
              </a:rPr>
              <a:t>www.utgjiu.ro/revista/dppd/pdf/2016-03/3_Amelia%20Georgiana%20Boncea.pdf</a:t>
            </a:r>
            <a:endParaRPr lang="ro-RO" dirty="0" smtClean="0"/>
          </a:p>
          <a:p>
            <a:r>
              <a:rPr lang="ro-RO" dirty="0">
                <a:hlinkClick r:id="rId5"/>
              </a:rPr>
              <a:t>https://</a:t>
            </a:r>
            <a:r>
              <a:rPr lang="ro-RO" dirty="0" smtClean="0">
                <a:hlinkClick r:id="rId5"/>
              </a:rPr>
              <a:t>proform.snsh.ro/baza-de-date-online-cu-bune-practici-pentru-educatie-incluziva-de-calitate/strategii-didactice-metode-didactice-mijloace-de-invatamant</a:t>
            </a:r>
            <a:r>
              <a:rPr lang="ro-RO" dirty="0" smtClean="0"/>
              <a:t> </a:t>
            </a:r>
          </a:p>
          <a:p>
            <a:endParaRPr lang="ro-RO" dirty="0"/>
          </a:p>
          <a:p>
            <a:endParaRPr lang="ro-RO" dirty="0"/>
          </a:p>
          <a:p>
            <a:endParaRPr lang="ro-RO" dirty="0"/>
          </a:p>
          <a:p>
            <a:endParaRPr lang="ro-RO" dirty="0"/>
          </a:p>
          <a:p>
            <a:endParaRPr lang="ro-RO" dirty="0"/>
          </a:p>
          <a:p>
            <a:endParaRPr lang="en-GB" dirty="0"/>
          </a:p>
        </p:txBody>
      </p:sp>
    </p:spTree>
    <p:extLst>
      <p:ext uri="{BB962C8B-B14F-4D97-AF65-F5344CB8AC3E}">
        <p14:creationId xmlns:p14="http://schemas.microsoft.com/office/powerpoint/2010/main" val="3732322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92696"/>
            <a:ext cx="7704667" cy="3332816"/>
          </a:xfrm>
        </p:spPr>
        <p:txBody>
          <a:bodyPr>
            <a:normAutofit/>
          </a:bodyPr>
          <a:lstStyle/>
          <a:p>
            <a:pPr marL="0" indent="0">
              <a:buNone/>
            </a:pPr>
            <a:r>
              <a:rPr lang="ro-RO" sz="4400" b="1" dirty="0" smtClean="0"/>
              <a:t>Mulțumesc! </a:t>
            </a:r>
            <a:endParaRPr lang="ru-RU" sz="4400" b="1" dirty="0"/>
          </a:p>
        </p:txBody>
      </p:sp>
    </p:spTree>
    <p:extLst>
      <p:ext uri="{BB962C8B-B14F-4D97-AF65-F5344CB8AC3E}">
        <p14:creationId xmlns:p14="http://schemas.microsoft.com/office/powerpoint/2010/main" val="117256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o-RO" b="1" dirty="0"/>
              <a:t>Scopul</a:t>
            </a:r>
            <a:endParaRPr lang="ru-RU" b="1" dirty="0"/>
          </a:p>
        </p:txBody>
      </p:sp>
      <p:sp>
        <p:nvSpPr>
          <p:cNvPr id="3" name="Объект 2"/>
          <p:cNvSpPr>
            <a:spLocks noGrp="1"/>
          </p:cNvSpPr>
          <p:nvPr>
            <p:ph idx="1"/>
          </p:nvPr>
        </p:nvSpPr>
        <p:spPr>
          <a:xfrm>
            <a:off x="457200" y="1196752"/>
            <a:ext cx="7931224" cy="5277200"/>
          </a:xfrm>
        </p:spPr>
        <p:txBody>
          <a:bodyPr>
            <a:normAutofit/>
          </a:bodyPr>
          <a:lstStyle/>
          <a:p>
            <a:pPr marL="0" indent="0">
              <a:buNone/>
            </a:pPr>
            <a:r>
              <a:rPr lang="ro-RO" dirty="0"/>
              <a:t> Studiul dat implică utilizarea cu încredere a tehnologiei informaţionale,  prezintă avantajele şi limitele utilizării tehnologii informaţionale şi comunicaţionale (TIC) şi o analiză asupra eficienţei utilizării acestora în procesul de </a:t>
            </a:r>
            <a:r>
              <a:rPr lang="ro-RO" dirty="0" err="1"/>
              <a:t>predare-învățare-evaluare</a:t>
            </a:r>
            <a:r>
              <a:rPr lang="ro-RO" dirty="0"/>
              <a:t> a disciplinelor de drept. </a:t>
            </a:r>
            <a:endParaRPr lang="ru-RU" dirty="0"/>
          </a:p>
          <a:p>
            <a:r>
              <a:rPr lang="ro-RO" dirty="0"/>
              <a:t>   Din perspectiva studiului disciplinelor de drept formarea competenţelor cheie, în general, şi în particular a competenţei digitale, punem problema modului/modalităţilor în care acestea pot fi integrate în demersul didactic</a:t>
            </a:r>
            <a:r>
              <a:rPr lang="ro-RO" dirty="0" smtClean="0"/>
              <a:t>.</a:t>
            </a:r>
          </a:p>
          <a:p>
            <a:pPr marL="0" indent="0">
              <a:buNone/>
            </a:pPr>
            <a:r>
              <a:rPr lang="ro-RO" dirty="0" smtClean="0"/>
              <a:t>Subiectul tratat este actual deoarece este utilizat în toate domeniile iar în sfera învățământ contribuie la optimizarea, modernizarea  procesului de predare – învățare- evaluare</a:t>
            </a:r>
          </a:p>
          <a:p>
            <a:endParaRPr lang="ru-RU" dirty="0"/>
          </a:p>
          <a:p>
            <a:endParaRPr lang="ru-RU" dirty="0"/>
          </a:p>
        </p:txBody>
      </p:sp>
    </p:spTree>
    <p:extLst>
      <p:ext uri="{BB962C8B-B14F-4D97-AF65-F5344CB8AC3E}">
        <p14:creationId xmlns:p14="http://schemas.microsoft.com/office/powerpoint/2010/main" val="65863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1143000"/>
          </a:xfrm>
        </p:spPr>
        <p:txBody>
          <a:bodyPr>
            <a:normAutofit fontScale="90000"/>
          </a:bodyPr>
          <a:lstStyle/>
          <a:p>
            <a:pPr marL="274320" lvl="0" indent="-274320" algn="ctr">
              <a:spcBef>
                <a:spcPts val="600"/>
              </a:spcBef>
            </a:pPr>
            <a:r>
              <a:rPr lang="vi-VN" sz="2000" b="1" cap="none" dirty="0">
                <a:solidFill>
                  <a:prstClr val="black"/>
                </a:solidFill>
                <a:ea typeface="+mn-ea"/>
                <a:cs typeface="+mn-cs"/>
              </a:rPr>
              <a:t>Cu referire la formarea competenţei digitale, transversală, avem în vedere următoarele aspecte  capabile prin care concret este posibilă integrarea TIC în studiul disciplinelor de drept și </a:t>
            </a:r>
            <a:r>
              <a:rPr lang="vi-VN" sz="2000" cap="none" dirty="0">
                <a:solidFill>
                  <a:prstClr val="black"/>
                </a:solidFill>
                <a:ea typeface="+mn-ea"/>
                <a:cs typeface="+mn-cs"/>
              </a:rPr>
              <a:t>:</a:t>
            </a:r>
            <a:br>
              <a:rPr lang="vi-VN" sz="2000" cap="none" dirty="0">
                <a:solidFill>
                  <a:prstClr val="black"/>
                </a:solidFill>
                <a:ea typeface="+mn-ea"/>
                <a:cs typeface="+mn-cs"/>
              </a:rPr>
            </a:br>
            <a:endParaRPr lang="ru-RU" dirty="0"/>
          </a:p>
        </p:txBody>
      </p:sp>
      <p:sp>
        <p:nvSpPr>
          <p:cNvPr id="3" name="Объект 2"/>
          <p:cNvSpPr>
            <a:spLocks noGrp="1"/>
          </p:cNvSpPr>
          <p:nvPr>
            <p:ph idx="1"/>
          </p:nvPr>
        </p:nvSpPr>
        <p:spPr>
          <a:xfrm>
            <a:off x="457200" y="1124744"/>
            <a:ext cx="7467600" cy="5349208"/>
          </a:xfrm>
        </p:spPr>
        <p:txBody>
          <a:bodyPr>
            <a:normAutofit fontScale="92500"/>
          </a:bodyPr>
          <a:lstStyle/>
          <a:p>
            <a:r>
              <a:rPr lang="vi-VN" dirty="0"/>
              <a:t>1.	Relaţia dintre TIC şi formarea competenţelor specifice disciplinelor de drept  în special, bazele legislației în domeniu</a:t>
            </a:r>
            <a:r>
              <a:rPr lang="ro-RO" dirty="0"/>
              <a:t>(...)</a:t>
            </a:r>
            <a:r>
              <a:rPr lang="vi-VN" dirty="0"/>
              <a:t>; </a:t>
            </a:r>
          </a:p>
          <a:p>
            <a:r>
              <a:rPr lang="vi-VN" dirty="0"/>
              <a:t>2.	 Utilizarea TIC în procesul de predare-învăţare-evaluare la disciplinele de drept și  bazele legislației în domeniu  (...):</a:t>
            </a:r>
          </a:p>
          <a:p>
            <a:r>
              <a:rPr lang="vi-VN" dirty="0"/>
              <a:t>•	instrumente TIC   (resurse   hardware   şi   software)   care   favorizează   dezvoltarea competenţelor din curriculele disciplinelor </a:t>
            </a:r>
            <a:r>
              <a:rPr lang="ro-RO" dirty="0"/>
              <a:t>de drept</a:t>
            </a:r>
            <a:r>
              <a:rPr lang="vi-VN" dirty="0"/>
              <a:t> (...);</a:t>
            </a:r>
          </a:p>
          <a:p>
            <a:r>
              <a:rPr lang="vi-VN" dirty="0"/>
              <a:t>•	metode şi mijloace puse în valoare prin utilizarea TIC în procesul de predare-învăţare- evaluare la disciplinele de drept </a:t>
            </a:r>
            <a:endParaRPr lang="ro-RO" dirty="0"/>
          </a:p>
          <a:p>
            <a:r>
              <a:rPr lang="vi-VN" dirty="0"/>
              <a:t>•	 exemple de activităţi didactice</a:t>
            </a:r>
          </a:p>
          <a:p>
            <a:endParaRPr lang="ru-RU" dirty="0"/>
          </a:p>
        </p:txBody>
      </p:sp>
    </p:spTree>
    <p:extLst>
      <p:ext uri="{BB962C8B-B14F-4D97-AF65-F5344CB8AC3E}">
        <p14:creationId xmlns:p14="http://schemas.microsoft.com/office/powerpoint/2010/main" val="7604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Autofit/>
          </a:bodyPr>
          <a:lstStyle/>
          <a:p>
            <a:r>
              <a:rPr lang="vi-VN" sz="2400" b="1" dirty="0"/>
              <a:t>Oportunităţi, avantaje şi limite ale utilizării TIC pentru disciplinele de drept</a:t>
            </a:r>
            <a:r>
              <a:rPr lang="ro-RO" sz="2400" b="1" dirty="0"/>
              <a:t> </a:t>
            </a:r>
            <a:endParaRPr lang="ru-RU" sz="2400" b="1" dirty="0"/>
          </a:p>
        </p:txBody>
      </p:sp>
      <p:sp>
        <p:nvSpPr>
          <p:cNvPr id="3" name="Объект 2"/>
          <p:cNvSpPr>
            <a:spLocks noGrp="1"/>
          </p:cNvSpPr>
          <p:nvPr>
            <p:ph idx="1"/>
          </p:nvPr>
        </p:nvSpPr>
        <p:spPr>
          <a:xfrm>
            <a:off x="683568" y="1124744"/>
            <a:ext cx="7899648" cy="5349208"/>
          </a:xfrm>
        </p:spPr>
        <p:txBody>
          <a:bodyPr>
            <a:normAutofit fontScale="85000" lnSpcReduction="20000"/>
          </a:bodyPr>
          <a:lstStyle/>
          <a:p>
            <a:r>
              <a:rPr lang="vi-VN" dirty="0"/>
              <a:t>În egală măsură, utilizarea calculatorului a devenit o condiţie esenţială pentru munca şi pentru viaţa oricărui adult; în aceste condiţii, utilizarea TIC în activitatea didactică la discipline </a:t>
            </a:r>
            <a:r>
              <a:rPr lang="ro-RO" dirty="0"/>
              <a:t> de drept </a:t>
            </a:r>
            <a:r>
              <a:rPr lang="vi-VN" dirty="0"/>
              <a:t>constituie o necesitate, dar şi o oportunitate pentru realizarea unui proces didactic centrat pe elev, individualizat, atractiv şi modern. </a:t>
            </a:r>
          </a:p>
          <a:p>
            <a:r>
              <a:rPr lang="vi-VN" dirty="0"/>
              <a:t>Principalele avantaje ale utilizării TIC în studierea de către elevi a disciplinelor </a:t>
            </a:r>
            <a:r>
              <a:rPr lang="ro-RO" dirty="0"/>
              <a:t> de drept și </a:t>
            </a:r>
            <a:r>
              <a:rPr lang="vi-VN" dirty="0"/>
              <a:t>socio-umane,  bazele legislației în domeniu  (...) sunt legate, în esenţă, de următoarele aspecte:</a:t>
            </a:r>
          </a:p>
          <a:p>
            <a:r>
              <a:rPr lang="vi-VN" dirty="0"/>
              <a:t>	promovarea în mai mare măsură a învăţării centrate pe elev;</a:t>
            </a:r>
          </a:p>
          <a:p>
            <a:r>
              <a:rPr lang="vi-VN" dirty="0"/>
              <a:t>	susţinerea învăţării prin suporturi şi materiale didactice diverse;</a:t>
            </a:r>
          </a:p>
          <a:p>
            <a:r>
              <a:rPr lang="vi-VN" dirty="0"/>
              <a:t>	susţinerea unor modalităţi complexe de învăţare, (de exemplu, prin învăţarea bazată pe proiect);</a:t>
            </a:r>
          </a:p>
          <a:p>
            <a:r>
              <a:rPr lang="vi-VN" dirty="0"/>
              <a:t>	personalizarea învăţării;</a:t>
            </a:r>
          </a:p>
          <a:p>
            <a:r>
              <a:rPr lang="vi-VN" dirty="0"/>
              <a:t>	stimularea creativităţii;</a:t>
            </a:r>
          </a:p>
          <a:p>
            <a:r>
              <a:rPr lang="vi-VN" dirty="0"/>
              <a:t>	realizarea evaluării şi a autoevaluării prin utilizarea unor bănci de itemi.</a:t>
            </a:r>
          </a:p>
          <a:p>
            <a:endParaRPr lang="ru-RU" dirty="0"/>
          </a:p>
        </p:txBody>
      </p:sp>
    </p:spTree>
    <p:extLst>
      <p:ext uri="{BB962C8B-B14F-4D97-AF65-F5344CB8AC3E}">
        <p14:creationId xmlns:p14="http://schemas.microsoft.com/office/powerpoint/2010/main" val="33688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7467600" cy="504056"/>
          </a:xfrm>
        </p:spPr>
        <p:txBody>
          <a:bodyPr>
            <a:normAutofit fontScale="90000"/>
          </a:bodyPr>
          <a:lstStyle/>
          <a:p>
            <a:r>
              <a:rPr lang="vi-VN" b="1" dirty="0"/>
              <a:t>Principalele avantaje ale utilizării TIC din perspectiva cadrului didactic</a:t>
            </a:r>
            <a:endParaRPr lang="ru-RU" b="1" dirty="0"/>
          </a:p>
        </p:txBody>
      </p:sp>
      <p:sp>
        <p:nvSpPr>
          <p:cNvPr id="3" name="Объект 2"/>
          <p:cNvSpPr>
            <a:spLocks noGrp="1"/>
          </p:cNvSpPr>
          <p:nvPr>
            <p:ph idx="1"/>
          </p:nvPr>
        </p:nvSpPr>
        <p:spPr>
          <a:xfrm>
            <a:off x="457200" y="1844824"/>
            <a:ext cx="7467600" cy="4629128"/>
          </a:xfrm>
        </p:spPr>
        <p:txBody>
          <a:bodyPr>
            <a:normAutofit fontScale="92500" lnSpcReduction="20000"/>
          </a:bodyPr>
          <a:lstStyle/>
          <a:p>
            <a:r>
              <a:rPr lang="vi-VN" dirty="0"/>
              <a:t>Proiectarea activităţii  didactice:</a:t>
            </a:r>
          </a:p>
          <a:p>
            <a:r>
              <a:rPr lang="vi-VN" dirty="0"/>
              <a:t>proiectarea unor activităţi relevante din perspectiva competenţelor care trebuie formate la elevi, inclusiv a competenţelor funcţionale esenţiale pentru reuşita socială (gândire critică, utilizare de informaţii, comunicare)</a:t>
            </a:r>
          </a:p>
          <a:p>
            <a:r>
              <a:rPr lang="vi-VN" dirty="0"/>
              <a:t>alegerea unor resurse didactice de bună calitate care facilitează atingerea scopurilor educaţionale urmărite şi care sporesc atractivitatea lecţiilor, prin: centrarea învăţării pe conţinuturi relevante pentru competenţele care trebuie formate la elevi prin intermediul lor; utilizarea textului, imaginilor, sunetelor şi animaţiei; implicarea elevilor în activităţi de învăţare bazate pe explorare şi descoperire,</a:t>
            </a:r>
          </a:p>
          <a:p>
            <a:r>
              <a:rPr lang="vi-VN" dirty="0"/>
              <a:t>cooperare, existenţa feedback-ului</a:t>
            </a:r>
          </a:p>
          <a:p>
            <a:endParaRPr lang="ru-RU" dirty="0"/>
          </a:p>
        </p:txBody>
      </p:sp>
    </p:spTree>
    <p:extLst>
      <p:ext uri="{BB962C8B-B14F-4D97-AF65-F5344CB8AC3E}">
        <p14:creationId xmlns:p14="http://schemas.microsoft.com/office/powerpoint/2010/main" val="333403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4625"/>
            <a:ext cx="7704667" cy="1080119"/>
          </a:xfrm>
        </p:spPr>
        <p:txBody>
          <a:bodyPr>
            <a:normAutofit fontScale="90000"/>
          </a:bodyPr>
          <a:lstStyle/>
          <a:p>
            <a:r>
              <a:rPr lang="vi-VN" b="1" dirty="0"/>
              <a:t>Desfăşurarea procesului de predare- învăţare-evaluare</a:t>
            </a:r>
          </a:p>
        </p:txBody>
      </p:sp>
      <p:sp>
        <p:nvSpPr>
          <p:cNvPr id="3" name="Объект 2"/>
          <p:cNvSpPr>
            <a:spLocks noGrp="1"/>
          </p:cNvSpPr>
          <p:nvPr>
            <p:ph idx="1"/>
          </p:nvPr>
        </p:nvSpPr>
        <p:spPr>
          <a:xfrm>
            <a:off x="755576" y="1268760"/>
            <a:ext cx="7931224" cy="5276054"/>
          </a:xfrm>
        </p:spPr>
        <p:txBody>
          <a:bodyPr>
            <a:normAutofit fontScale="62500" lnSpcReduction="20000"/>
          </a:bodyPr>
          <a:lstStyle/>
          <a:p>
            <a:r>
              <a:rPr lang="vi-VN" dirty="0"/>
              <a:t>adaptarea TIC la nevoile de predare ale profesorilor, în condiţiile asumării rolului de facilitatori ai învăţării</a:t>
            </a:r>
          </a:p>
          <a:p>
            <a:r>
              <a:rPr lang="vi-VN" dirty="0"/>
              <a:t>dinamizarea procesului de predare-învăţare, asigurarea unui cadru interactiv de învăţare</a:t>
            </a:r>
          </a:p>
          <a:p>
            <a:r>
              <a:rPr lang="vi-VN" dirty="0"/>
              <a:t>accentuarea caracterului practic-aplicativ al disciplinelor socio-umane studiate</a:t>
            </a:r>
          </a:p>
          <a:p>
            <a:r>
              <a:rPr lang="vi-VN" dirty="0"/>
              <a:t>implicarea elevilor în demersuri de căutare şi prelucrare a informaţiei</a:t>
            </a:r>
          </a:p>
          <a:p>
            <a:r>
              <a:rPr lang="vi-VN" dirty="0"/>
              <a:t>stimularea învăţării prin acţiune, bazată pe sarcini concrete</a:t>
            </a:r>
          </a:p>
          <a:p>
            <a:r>
              <a:rPr lang="vi-VN" dirty="0"/>
              <a:t>personalizarea învăţării şi a evaluării: asigurarea pentru elevi a unui ritm propriu de parcurgere a activităţilor de învăţare şi de rezolvare a sarcinilor de evaluare, în funcţie de nivelul lor de pregătire; exersarea autoevaluării; creşterea obiectivităţii şi a transparenţei evaluării elevilor</a:t>
            </a:r>
          </a:p>
          <a:p>
            <a:r>
              <a:rPr lang="vi-VN" dirty="0"/>
              <a:t>apropierea procesului de predare-învăţare de viaţa reală, prin: exerciţii de simulare a acţiunii în mediul economico-social, de confruntare a unor decizii cu efectele acestora; implicarea elevilor în jocuri educaţionale prin intermediul cărora elevii operează cu decizii alternative care conduc la efecte diferite (fiind încurajată ideea potrivit căreia deciziile sunt rezultatul unei alegeri diferite care conduc la rezultate diferite); implicarea elevilor în rezolvarea de probleme, prin care elevii sunt puşi în situaţia de a reacţiona creativ, de a utiliza nu informaţii gata structurate, ci informaţii pe care le prelucrează singuri</a:t>
            </a:r>
          </a:p>
          <a:p>
            <a:r>
              <a:rPr lang="vi-VN" dirty="0"/>
              <a:t>-	sporirea atractivităţii lecţiilor desfăşurate</a:t>
            </a:r>
            <a:r>
              <a:rPr lang="ro-RO" dirty="0"/>
              <a:t> </a:t>
            </a:r>
            <a:r>
              <a:rPr lang="vi-VN" dirty="0"/>
              <a:t>dezvoltarea creativităţii elevilor</a:t>
            </a:r>
          </a:p>
          <a:p>
            <a:endParaRPr lang="ru-RU" dirty="0"/>
          </a:p>
        </p:txBody>
      </p:sp>
    </p:spTree>
    <p:extLst>
      <p:ext uri="{BB962C8B-B14F-4D97-AF65-F5344CB8AC3E}">
        <p14:creationId xmlns:p14="http://schemas.microsoft.com/office/powerpoint/2010/main" val="3924932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1716</TotalTime>
  <Words>2734</Words>
  <Application>Microsoft Office PowerPoint</Application>
  <PresentationFormat>Экран (4:3)</PresentationFormat>
  <Paragraphs>180</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Parallax</vt:lpstr>
      <vt:lpstr>  IP Colegiul ,,Iulia Hasdeu” din Cahul Comunicare Tema:COMPETENŢE-CHEIE TIC ÎN PREDAREA DISCIPLINELOR DE DREPT ” </vt:lpstr>
      <vt:lpstr>Презентация PowerPoint</vt:lpstr>
      <vt:lpstr>Competenţele cheie</vt:lpstr>
      <vt:lpstr>     Competenţă digitală  este o competenţă transversală, care implică utilizarea cu încredere şi critică a tehnologiei societăţii informaţionale </vt:lpstr>
      <vt:lpstr>Scopul</vt:lpstr>
      <vt:lpstr>Cu referire la formarea competenţei digitale, transversală, avem în vedere următoarele aspecte  capabile prin care concret este posibilă integrarea TIC în studiul disciplinelor de drept și : </vt:lpstr>
      <vt:lpstr>Oportunităţi, avantaje şi limite ale utilizării TIC pentru disciplinele de drept </vt:lpstr>
      <vt:lpstr>Principalele avantaje ale utilizării TIC din perspectiva cadrului didactic</vt:lpstr>
      <vt:lpstr>Desfăşurarea procesului de predare- învăţare-evaluare</vt:lpstr>
      <vt:lpstr>Procesul de învăţare- evaluare desfăşurat în lecţiile destinate studierii disciplinelor de drept și  socio-umane  din perspectiva elevilor </vt:lpstr>
      <vt:lpstr>Презентация PowerPoint</vt:lpstr>
      <vt:lpstr>Competenţe necesare cadrului didactic pentru integrarea TIC în procesul didactic la disciplinele de drept șI socio- umane </vt:lpstr>
      <vt:lpstr>Utilizarea TIC în procesul de predare-învăţare-evaluare la disciplinele de drept și bazele legislației în domeniu :</vt:lpstr>
      <vt:lpstr>În esenţă, softurile educaţionale sunt programe sau lecţii în format electronic, proiectate în raport cu o serie de coordonate pedagogice (obiective, conţinut specific, caracteristici ale elevilor, metode, feedback secvenţial şi evaluări formative). În raport de funcţiile (sarcinile) asumate, respectiv, funcţia pedagogică îndeplinită, softurile pot fi clasificate astfel: </vt:lpstr>
      <vt:lpstr>Prezentăm, spre ilustrare, câteva exemple de aplicaţii online care pot contribui la formarea/ dezvoltarea/ consolidarea competenţelor specifice la disciplinele  de drept:</vt:lpstr>
      <vt:lpstr>Презентация PowerPoint</vt:lpstr>
      <vt:lpstr>      Disciplina: Bazele legislației în domeniu Tema: Organele de ocrotire a normelor de drept </vt:lpstr>
      <vt:lpstr>Презентация PowerPoint</vt:lpstr>
      <vt:lpstr>Metoda:  Simularea</vt:lpstr>
      <vt:lpstr>Презентация PowerPoint</vt:lpstr>
      <vt:lpstr>Parteneri</vt:lpstr>
      <vt:lpstr>Epedagogie.md</vt:lpstr>
      <vt:lpstr>Презентация PowerPoint</vt:lpstr>
      <vt:lpstr>Презентация PowerPoint</vt:lpstr>
      <vt:lpstr>Презентация PowerPoint</vt:lpstr>
      <vt:lpstr>Disciplina: Bazele legislației în domeniu Tema: Dreptul muncii Grupa: ETE Dual 2102- 26.11.2022</vt:lpstr>
      <vt:lpstr>Livrescq</vt:lpstr>
      <vt:lpstr>Презентация PowerPoint</vt:lpstr>
      <vt:lpstr>Презентация PowerPoint</vt:lpstr>
      <vt:lpstr>Презентация PowerPoint</vt:lpstr>
      <vt:lpstr>Chestionare și quiz-uri</vt:lpstr>
      <vt:lpstr>Презентация PowerPoint</vt:lpstr>
      <vt:lpstr>Disciplina:  Bazele legislației în domeniul Tema: Dreptul constituțional, Dreptul muncii, dreptul penal etc...</vt:lpstr>
      <vt:lpstr>Prezentari:</vt:lpstr>
      <vt:lpstr>Презентация PowerPoint</vt:lpstr>
      <vt:lpstr>  aDisciplina: Bazele legislației în domeniul, dreptul familiei, etc.. Grupa: PAPP 2031, AAW 2031, E 1941, ETE 2102 Dual.</vt:lpstr>
      <vt:lpstr>  Am desfașurat seminare  pentru efecientizarea procesului de predare la care au participat  cadre didactice de la catedre: Asistența socială, discipline de cultură generală, economie, ecologie </vt:lpstr>
      <vt:lpstr>Презентация PowerPoint</vt:lpstr>
      <vt:lpstr>ATELIERUL BUNELOR PRACTICI PRIVIND UTILIZAREA PLATFORMELOR EDUCAȚIONALE ÎN PROCESUL DE PREDARE - ÎNVĂȚARE – EVALUARE 10.01.2022 au participat membrii catedrei   </vt:lpstr>
      <vt:lpstr>Bibliografie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COMPETENŢE-CHEIE TIC ÎN CURRICULUM ŞCOLAR” Discipline socio-umane</dc:title>
  <dc:creator>Professional</dc:creator>
  <cp:lastModifiedBy>User Windows</cp:lastModifiedBy>
  <cp:revision>85</cp:revision>
  <dcterms:created xsi:type="dcterms:W3CDTF">2022-11-21T13:34:07Z</dcterms:created>
  <dcterms:modified xsi:type="dcterms:W3CDTF">2022-12-03T16:15:18Z</dcterms:modified>
</cp:coreProperties>
</file>