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5" r:id="rId4"/>
    <p:sldId id="269" r:id="rId5"/>
    <p:sldId id="260" r:id="rId6"/>
    <p:sldId id="261" r:id="rId7"/>
    <p:sldId id="259" r:id="rId8"/>
    <p:sldId id="262" r:id="rId9"/>
    <p:sldId id="264" r:id="rId10"/>
    <p:sldId id="265" r:id="rId11"/>
    <p:sldId id="276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7" r:id="rId21"/>
    <p:sldId id="278" r:id="rId22"/>
    <p:sldId id="279" r:id="rId23"/>
    <p:sldId id="280" r:id="rId24"/>
    <p:sldId id="281" r:id="rId25"/>
    <p:sldId id="282" r:id="rId26"/>
    <p:sldId id="291" r:id="rId27"/>
    <p:sldId id="272" r:id="rId28"/>
    <p:sldId id="267" r:id="rId29"/>
    <p:sldId id="273" r:id="rId30"/>
    <p:sldId id="26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deo" id="{4076EDAD-FC81-44E4-96D6-27E255B194D7}">
          <p14:sldIdLst>
            <p14:sldId id="257"/>
            <p14:sldId id="270"/>
            <p14:sldId id="275"/>
            <p14:sldId id="269"/>
          </p14:sldIdLst>
        </p14:section>
        <p14:section name="Continut" id="{4ACDAE1D-AA65-49C1-B2F4-9CDB0E206E8B}">
          <p14:sldIdLst>
            <p14:sldId id="260"/>
            <p14:sldId id="261"/>
            <p14:sldId id="259"/>
            <p14:sldId id="262"/>
            <p14:sldId id="264"/>
          </p14:sldIdLst>
        </p14:section>
        <p14:section name="Lotus" id="{2ADB9C31-279F-47BE-8C5B-C598AAA0E684}">
          <p14:sldIdLst>
            <p14:sldId id="265"/>
            <p14:sldId id="276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77"/>
            <p14:sldId id="278"/>
            <p14:sldId id="279"/>
            <p14:sldId id="280"/>
            <p14:sldId id="281"/>
            <p14:sldId id="282"/>
            <p14:sldId id="291"/>
          </p14:sldIdLst>
        </p14:section>
        <p14:section name="Reflexie" id="{21D83C2D-43A3-4095-95A3-3CC8111A1CDD}">
          <p14:sldIdLst>
            <p14:sldId id="272"/>
            <p14:sldId id="267"/>
          </p14:sldIdLst>
        </p14:section>
        <p14:section name="Extindere" id="{3E3CA080-F5A1-475B-9FFF-7E2BA936DAD5}">
          <p14:sldIdLst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F51"/>
    <a:srgbClr val="F4A261"/>
    <a:srgbClr val="2A9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5320" autoAdjust="0"/>
  </p:normalViewPr>
  <p:slideViewPr>
    <p:cSldViewPr snapToGrid="0">
      <p:cViewPr varScale="1">
        <p:scale>
          <a:sx n="88" d="100"/>
          <a:sy n="88" d="100"/>
        </p:scale>
        <p:origin x="-13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C213C-8249-492E-BC02-97A29DE3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4AF3DA-8D3A-4651-9751-8EEB25B41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445DE7-2B3E-4FD5-9370-B3250B3B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C2A56-BD69-4C36-8C94-E5A75A1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24D73A-D810-444D-A8A7-907B0D0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7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FB6C9-A37A-4159-8780-F547B25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5BE6A8-C6AA-46C2-A22A-BD43822E6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7DA1D9-FC7E-44EC-8968-FDD7E8A5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307C9-23F1-428F-84B6-D105D1AE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50F2C-1CC7-482D-912B-8982EFBC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952C37-F74C-4DC2-A6B6-EC31487F1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106FAE-48F9-4AE2-B695-B72E1A872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B9D96-2816-4523-A476-55D43666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44BAE-BCEA-4E15-A367-C0B06DB1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D57AF-C63D-4230-981B-7216E19F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6C06E-D204-4320-9891-C0876881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DA90B-167B-4F82-B51D-2D3DE8C9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B047E-1853-480B-A682-66369052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BC54D-6B62-4152-AA3B-C2CDB66D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0B4B8-B7AB-4B42-A61B-70A67E18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855F-74C2-4F60-B0C5-BFF767B1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B25232-C257-42EE-AE0C-EB916B63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98EA4-8F0D-43BE-85B5-BCA25995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59D642-7FD4-474B-B81F-70F4AFBD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F7252-9C15-43CA-9A5F-4558D858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43CB1-554D-4E6B-BAE0-F0B96D36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898554-F2AA-4491-B7A3-00C950DA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AE616C-5AEE-42C2-B5C4-1A614F5CE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DB6595-C14D-4A53-9785-0DDD33F7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286541-8608-4410-BA50-B7D90C0E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5EA77F-8D5F-42AF-B156-AFF931E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B22FD-9150-499C-B692-E6BDE814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8AFFD7-23FD-42AB-B2A7-9038C0A7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5D7D49-EDC1-46E3-B032-3536DD06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CDC5E6-96B3-4BB9-B4E7-ADAF9D52E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F39AC1-39AD-453A-9436-F8D942AD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2A7357-6856-4976-AA9D-A38CD641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34760C-46DE-46D5-B10E-9468124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0E8B78-8434-4D43-A9A6-DE1DCB27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B0F3C-D47A-4C75-929D-558F9784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3E8667-0EC2-4E9F-A8A0-FEA8E53A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37077D-8104-4586-AA4D-6055CF02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C489C-C49A-448B-BACF-80037174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7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4831CB-F3AF-4BF1-9330-5D6C1BA8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17AFC7-5081-426D-9975-F3A6C807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407B8E-6C1D-4DF1-A0DA-C0FEFB4C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6C8FB-FDB2-431E-B320-C9F72D87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6EE5E7-B488-4AB9-AA90-627A2D37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B6B2B7-E5E7-46E9-A265-91F910C48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47D1DE-E471-4A86-900B-E4A3D939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616341-1762-411F-8934-494D72FB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D87479-C6E6-4F81-ADA1-F89B4B8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4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CAF71-03C0-4E6B-8939-80F74831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8B0B66-DB71-4B40-B21F-F4FBD4BCE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4C12F-3343-450D-83A6-73BEE47E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2A48D3-BD1A-4B12-87CC-B7D3C143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04A785-6C33-414D-A34F-2A6C6C52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84473E-703F-4D55-BF62-3424C07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1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A434AA-1450-4505-854A-FDFD6CCD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E982D6-BDC5-4DFD-A245-BB4246C62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AF2A0-F6F7-4EA3-9753-83CD89408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CEDE-FB7E-4388-99C0-0CB861B4EC2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81FC0-6240-4614-833A-D98AFE8C1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904097-CE52-4B30-8784-E24F6B3E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B01F-CF09-4218-8676-7A8DEA2D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9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0.xml"/><Relationship Id="rId7" Type="http://schemas.openxmlformats.org/officeDocument/2006/relationships/slide" Target="slide25.xml"/><Relationship Id="rId12" Type="http://schemas.openxmlformats.org/officeDocument/2006/relationships/slide" Target="slide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6.png"/><Relationship Id="rId5" Type="http://schemas.openxmlformats.org/officeDocument/2006/relationships/slide" Target="slide22.xml"/><Relationship Id="rId10" Type="http://schemas.openxmlformats.org/officeDocument/2006/relationships/slide" Target="slide27.xml"/><Relationship Id="rId4" Type="http://schemas.openxmlformats.org/officeDocument/2006/relationships/slide" Target="slide23.xml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12" Type="http://schemas.openxmlformats.org/officeDocument/2006/relationships/image" Target="../media/image1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hWFRLQDwR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hWFRLQDwR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13E6A2-69BE-4896-9280-2B073DE0B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3D9EEE-5227-411E-88B5-42BCC9F3C1D3}"/>
              </a:ext>
            </a:extLst>
          </p:cNvPr>
          <p:cNvSpPr/>
          <p:nvPr/>
        </p:nvSpPr>
        <p:spPr>
          <a:xfrm>
            <a:off x="283464" y="2039112"/>
            <a:ext cx="11375136" cy="2633472"/>
          </a:xfrm>
          <a:prstGeom prst="round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09E6B6-13C7-4CCE-AA6C-02477FAE5F65}"/>
              </a:ext>
            </a:extLst>
          </p:cNvPr>
          <p:cNvSpPr txBox="1"/>
          <p:nvPr/>
        </p:nvSpPr>
        <p:spPr>
          <a:xfrm>
            <a:off x="399569" y="2274838"/>
            <a:ext cx="11392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BINE A</a:t>
            </a:r>
            <a:r>
              <a:rPr lang="x-none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ȚI VENIT LA O NOUĂ </a:t>
            </a:r>
          </a:p>
          <a:p>
            <a:pPr algn="ctr"/>
            <a:r>
              <a:rPr lang="x-none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LECȚIE DESPRE PĂMÂNT!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15E137-E379-46AF-BC8C-4BDBFA9B6BAE}"/>
              </a:ext>
            </a:extLst>
          </p:cNvPr>
          <p:cNvSpPr txBox="1"/>
          <p:nvPr/>
        </p:nvSpPr>
        <p:spPr>
          <a:xfrm>
            <a:off x="8750289" y="6457890"/>
            <a:ext cx="3441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PROFESOR:POLUCCI TATIANA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439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BFD6EAC-EA51-48B5-A54C-78050E31DAD9}"/>
              </a:ext>
            </a:extLst>
          </p:cNvPr>
          <p:cNvGrpSpPr/>
          <p:nvPr/>
        </p:nvGrpSpPr>
        <p:grpSpPr>
          <a:xfrm>
            <a:off x="3767278" y="285598"/>
            <a:ext cx="6253021" cy="6286804"/>
            <a:chOff x="3748232" y="1086482"/>
            <a:chExt cx="4680469" cy="470575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B0F8C574-2A4F-4414-8E41-62D34202F8FC}"/>
                </a:ext>
              </a:extLst>
            </p:cNvPr>
            <p:cNvSpPr/>
            <p:nvPr/>
          </p:nvSpPr>
          <p:spPr>
            <a:xfrm rot="2995632">
              <a:off x="6823469" y="1538077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9F90C3-165E-4B4D-90EB-5904A0EEE765}"/>
                </a:ext>
              </a:extLst>
            </p:cNvPr>
            <p:cNvSpPr/>
            <p:nvPr/>
          </p:nvSpPr>
          <p:spPr>
            <a:xfrm>
              <a:off x="5491163" y="2842055"/>
              <a:ext cx="1197280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Freeform: Shape 5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265D08A5-687A-4284-BCB9-8DB68B5DE845}"/>
                </a:ext>
              </a:extLst>
            </p:cNvPr>
            <p:cNvSpPr/>
            <p:nvPr/>
          </p:nvSpPr>
          <p:spPr>
            <a:xfrm rot="5400000">
              <a:off x="7207069" y="2609358"/>
              <a:ext cx="778193" cy="1665071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Freeform: Shape 6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C348F444-0DEA-4303-8DD7-3F8FDDA6379E}"/>
                </a:ext>
              </a:extLst>
            </p:cNvPr>
            <p:cNvSpPr/>
            <p:nvPr/>
          </p:nvSpPr>
          <p:spPr>
            <a:xfrm>
              <a:off x="5711845" y="1086482"/>
              <a:ext cx="778192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492C43E-C494-497F-98FA-C869C4A1917F}"/>
                </a:ext>
              </a:extLst>
            </p:cNvPr>
            <p:cNvSpPr/>
            <p:nvPr/>
          </p:nvSpPr>
          <p:spPr>
            <a:xfrm rot="5400000">
              <a:off x="4191671" y="2609358"/>
              <a:ext cx="778193" cy="1665071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FFC51579-0C8D-4D67-9651-17309513455C}"/>
                </a:ext>
              </a:extLst>
            </p:cNvPr>
            <p:cNvSpPr/>
            <p:nvPr/>
          </p:nvSpPr>
          <p:spPr>
            <a:xfrm>
              <a:off x="5701901" y="4127168"/>
              <a:ext cx="778192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4FDFBD9-602C-4AA4-A8D8-0562EF990E20}"/>
                </a:ext>
              </a:extLst>
            </p:cNvPr>
            <p:cNvSpPr/>
            <p:nvPr/>
          </p:nvSpPr>
          <p:spPr>
            <a:xfrm rot="2995632">
              <a:off x="4574644" y="36599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05749CAB-B360-4DA3-BC11-A38FBA77A665}"/>
                </a:ext>
              </a:extLst>
            </p:cNvPr>
            <p:cNvSpPr/>
            <p:nvPr/>
          </p:nvSpPr>
          <p:spPr>
            <a:xfrm rot="19195632">
              <a:off x="6769604" y="3710574"/>
              <a:ext cx="778192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Freeform: Shape 11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B82F6EB5-1E3B-4D6B-8E88-38D9E0D6C50D}"/>
                </a:ext>
              </a:extLst>
            </p:cNvPr>
            <p:cNvSpPr/>
            <p:nvPr/>
          </p:nvSpPr>
          <p:spPr>
            <a:xfrm rot="19195632">
              <a:off x="4634393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87F54E55-18C6-4EDF-A3F6-2EB51EFAF8F8}"/>
                </a:ext>
              </a:extLst>
            </p:cNvPr>
            <p:cNvSpPr txBox="1"/>
            <p:nvPr/>
          </p:nvSpPr>
          <p:spPr>
            <a:xfrm rot="2916217">
              <a:off x="4218111" y="2097872"/>
              <a:ext cx="1559728" cy="50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o-RO" sz="1800" b="1" dirty="0">
                  <a:solidFill>
                    <a:schemeClr val="bg1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Tipuri de degradare a mediului</a:t>
              </a:r>
              <a:endPara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845DC5A-7D15-438D-93F7-D18772944418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B97FD9D-8B49-493A-AE09-D5FB974C9436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760640E-E540-4714-BDCB-C7528051D610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A0D376-B7E8-4E0B-9D5D-DAA93103B9A5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A4B048B-F592-46C1-92B4-AD2F6F28082B}"/>
              </a:ext>
            </a:extLst>
          </p:cNvPr>
          <p:cNvSpPr txBox="1"/>
          <p:nvPr/>
        </p:nvSpPr>
        <p:spPr>
          <a:xfrm>
            <a:off x="5971854" y="2838065"/>
            <a:ext cx="1850896" cy="1134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Degradarea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natural M</a:t>
            </a:r>
            <a:r>
              <a:rPr lang="ro-RO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suri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protecție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3742C7A-27EC-4EA5-844D-1F244FB08A26}"/>
              </a:ext>
            </a:extLst>
          </p:cNvPr>
          <p:cNvSpPr txBox="1"/>
          <p:nvPr/>
        </p:nvSpPr>
        <p:spPr>
          <a:xfrm rot="5400000">
            <a:off x="5980039" y="1103792"/>
            <a:ext cx="2006485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antropice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2FFA513-DC00-456C-99C5-3D6EDFB08FC8}"/>
              </a:ext>
            </a:extLst>
          </p:cNvPr>
          <p:cNvSpPr txBox="1"/>
          <p:nvPr/>
        </p:nvSpPr>
        <p:spPr>
          <a:xfrm>
            <a:off x="7829897" y="3067114"/>
            <a:ext cx="2183256" cy="7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mediului asupra sănătății omului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hlinkClick r:id="rId7" action="ppaction://hlinksldjump"/>
            <a:extLst>
              <a:ext uri="{FF2B5EF4-FFF2-40B4-BE49-F238E27FC236}">
                <a16:creationId xmlns:a16="http://schemas.microsoft.com/office/drawing/2014/main" xmlns="" id="{EA560B54-F9ED-4FCB-84B1-B353C1ADE542}"/>
              </a:ext>
            </a:extLst>
          </p:cNvPr>
          <p:cNvSpPr txBox="1"/>
          <p:nvPr/>
        </p:nvSpPr>
        <p:spPr>
          <a:xfrm>
            <a:off x="3827682" y="3109024"/>
            <a:ext cx="2083769" cy="7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Acțiuni de protejare a mediului pe plan mondial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9BB4AE0-193A-4D66-8923-C623BAFF0DFA}"/>
              </a:ext>
            </a:extLst>
          </p:cNvPr>
          <p:cNvSpPr txBox="1"/>
          <p:nvPr/>
        </p:nvSpPr>
        <p:spPr>
          <a:xfrm rot="19140312">
            <a:off x="7309372" y="1649558"/>
            <a:ext cx="208376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</a:t>
            </a:r>
            <a:r>
              <a:rPr lang="en-US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hlinkClick r:id="rId9" action="ppaction://hlinksldjump"/>
            <a:extLst>
              <a:ext uri="{FF2B5EF4-FFF2-40B4-BE49-F238E27FC236}">
                <a16:creationId xmlns:a16="http://schemas.microsoft.com/office/drawing/2014/main" xmlns="" id="{231DAA61-29A7-4F38-B075-A136C0C335F9}"/>
              </a:ext>
            </a:extLst>
          </p:cNvPr>
          <p:cNvSpPr txBox="1"/>
          <p:nvPr/>
        </p:nvSpPr>
        <p:spPr>
          <a:xfrm rot="19023148">
            <a:off x="4424362" y="4457841"/>
            <a:ext cx="1995149" cy="7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Acțiuni de protejare a mediului în plan național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75B2998-3876-4A67-B563-E1FA387063F2}"/>
              </a:ext>
            </a:extLst>
          </p:cNvPr>
          <p:cNvSpPr txBox="1"/>
          <p:nvPr/>
        </p:nvSpPr>
        <p:spPr>
          <a:xfrm rot="3015463">
            <a:off x="7246839" y="4519509"/>
            <a:ext cx="2134086" cy="7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mediului asupra activităților umane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A83103-8505-4B49-95EA-8F6F552F16DB}"/>
              </a:ext>
            </a:extLst>
          </p:cNvPr>
          <p:cNvSpPr txBox="1"/>
          <p:nvPr/>
        </p:nvSpPr>
        <p:spPr>
          <a:xfrm rot="5400000">
            <a:off x="5927593" y="5073444"/>
            <a:ext cx="2089532" cy="7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mediului asupra componenților naturali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Picture 7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CC4F67F-D1EE-4E00-A860-71FE8CB425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81" name="Picture 8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423BD68-B6D7-430F-8190-0E54797059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87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4D744B-EB9C-4E42-B1E7-666AB75F2DB6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2A2A148-8330-4B04-B9FB-86442A59285C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CC1040B-ADE1-491F-94E4-EC37C551A3E0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6053544-B90B-4D66-98AE-DEDB830AF13F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4A6C643-CE00-4BCD-8198-01D54CC0278D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B3EFA3C-116C-4551-8EAE-C951318A34CD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36B31F1-1561-45B2-B3F1-DC167CF16CB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D27989A-C80C-4178-B3E1-32082FDCC85E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4D9B8B2-6D2C-4E4F-A4AE-E55499E97A01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D8B9B12-A7F2-403C-BC95-0DB534DAEA95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FDE823C3-BE39-42D5-9969-CA4B4231970B}"/>
                </a:ext>
              </a:extLst>
            </p:cNvPr>
            <p:cNvSpPr txBox="1"/>
            <p:nvPr/>
          </p:nvSpPr>
          <p:spPr>
            <a:xfrm rot="2916217">
              <a:off x="4290395" y="2020931"/>
              <a:ext cx="1559728" cy="50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o-RO" sz="1800" b="1" dirty="0">
                  <a:solidFill>
                    <a:schemeClr val="bg1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Degradare electromagnetică</a:t>
              </a:r>
              <a:endPara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36F722-6F1F-4B74-9838-11E9607AF9C6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2E100F-687D-4EBF-95C3-EE8099352826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0536CA4-1A4E-4C05-8953-8D1A870163F8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01FF7B-4281-49A5-86D5-721D2593AF44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4943E9-BC04-4DC0-97AD-70F2EBF2A80D}"/>
              </a:ext>
            </a:extLst>
          </p:cNvPr>
          <p:cNvSpPr txBox="1"/>
          <p:nvPr/>
        </p:nvSpPr>
        <p:spPr>
          <a:xfrm>
            <a:off x="5963987" y="3006808"/>
            <a:ext cx="1850896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lang="en-US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F08D77D-2B7F-4CC5-AE7D-F05A647E106F}"/>
              </a:ext>
            </a:extLst>
          </p:cNvPr>
          <p:cNvSpPr txBox="1"/>
          <p:nvPr/>
        </p:nvSpPr>
        <p:spPr>
          <a:xfrm rot="5400000">
            <a:off x="5903667" y="974975"/>
            <a:ext cx="2006485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</a:t>
            </a:r>
            <a:r>
              <a:rPr lang="en-US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fizic</a:t>
            </a:r>
            <a:r>
              <a:rPr lang="x-none" sz="24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17DE129-5103-46E0-981D-B35967C3239E}"/>
              </a:ext>
            </a:extLst>
          </p:cNvPr>
          <p:cNvSpPr txBox="1"/>
          <p:nvPr/>
        </p:nvSpPr>
        <p:spPr>
          <a:xfrm>
            <a:off x="7828336" y="3109024"/>
            <a:ext cx="218325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prin poluarea termică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397C39-355D-4C88-84A7-9AA46C425B02}"/>
              </a:ext>
            </a:extLst>
          </p:cNvPr>
          <p:cNvSpPr txBox="1"/>
          <p:nvPr/>
        </p:nvSpPr>
        <p:spPr>
          <a:xfrm>
            <a:off x="3828209" y="3044615"/>
            <a:ext cx="2083769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estetică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672108C-5AEC-4CE1-A9B4-5CA1B7E4A2E0}"/>
              </a:ext>
            </a:extLst>
          </p:cNvPr>
          <p:cNvSpPr txBox="1"/>
          <p:nvPr/>
        </p:nvSpPr>
        <p:spPr>
          <a:xfrm rot="19140312">
            <a:off x="7309372" y="1649558"/>
            <a:ext cx="208376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prin poluare chimică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1928478-B2B6-4108-97EB-430C3C6A2030}"/>
              </a:ext>
            </a:extLst>
          </p:cNvPr>
          <p:cNvSpPr txBox="1"/>
          <p:nvPr/>
        </p:nvSpPr>
        <p:spPr>
          <a:xfrm rot="19023148">
            <a:off x="4424362" y="4540780"/>
            <a:ext cx="199514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prin poluare sonoră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7BECFD3-59CF-4FF8-B443-6157A5A8629F}"/>
              </a:ext>
            </a:extLst>
          </p:cNvPr>
          <p:cNvSpPr txBox="1"/>
          <p:nvPr/>
        </p:nvSpPr>
        <p:spPr>
          <a:xfrm rot="3015463">
            <a:off x="7246839" y="4602448"/>
            <a:ext cx="213408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prin poluare biologică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2CB18CC-7367-4911-8722-87240319F5F1}"/>
              </a:ext>
            </a:extLst>
          </p:cNvPr>
          <p:cNvSpPr txBox="1"/>
          <p:nvPr/>
        </p:nvSpPr>
        <p:spPr>
          <a:xfrm rot="5400000">
            <a:off x="5926045" y="5105306"/>
            <a:ext cx="208953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 prin poluare radioactivă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2E48FF-5A7C-4459-B981-2B82FC6EB7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5" name="Picture 3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5BACFD7-8D24-4079-BB45-C3B24219F5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56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32A2EFC-6622-46E8-8A97-3E3E1C11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055200"/>
            <a:ext cx="9963150" cy="56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77FC0F-2D7B-461E-A6C2-AA23F28C95C4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341EB6-A618-424F-AFD9-BD25A64572FE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0E07730-D0A0-4634-8B84-39E24D030B93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F35515-AFB2-4F00-BA14-A5CFE5648AE4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3DA681-8010-485C-9346-4D8BA66BB116}"/>
              </a:ext>
            </a:extLst>
          </p:cNvPr>
          <p:cNvSpPr txBox="1"/>
          <p:nvPr/>
        </p:nvSpPr>
        <p:spPr>
          <a:xfrm>
            <a:off x="4768425" y="210340"/>
            <a:ext cx="265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fizică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B103B11-D233-4857-B2CB-E1F674618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42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4509E5-BC3E-4426-AA62-1CB4B73EA987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EE872B7-ED7B-4679-92E4-F7AC4F344282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9E7E4-ED56-4256-9703-BBA0B5697B55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53E9B0-ECA1-488E-994A-1A72EF137CB4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6C285F-D4E6-46D9-A559-A393879D690F}"/>
              </a:ext>
            </a:extLst>
          </p:cNvPr>
          <p:cNvSpPr txBox="1"/>
          <p:nvPr/>
        </p:nvSpPr>
        <p:spPr>
          <a:xfrm>
            <a:off x="3567872" y="210340"/>
            <a:ext cx="505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prin poluarea chimică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0845E9-8F3C-45C7-A2DB-AA45B00A4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50C30C-B80E-4E6E-B614-6744B6BD3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26490"/>
            <a:ext cx="8379127" cy="53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0459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031150-9304-4688-B17B-AD885A4A6E10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D58ED7-7CC8-46E8-96D7-00310E661A01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94069D0-DAEA-4389-8356-5BD7AEA3FBFF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73E4E4-BCFB-4022-B68B-652731A45184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2C902-554A-45A3-8FCE-EF87F6087490}"/>
              </a:ext>
            </a:extLst>
          </p:cNvPr>
          <p:cNvSpPr txBox="1"/>
          <p:nvPr/>
        </p:nvSpPr>
        <p:spPr>
          <a:xfrm>
            <a:off x="3660782" y="210340"/>
            <a:ext cx="487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prin poluare termică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E4FEA20D-DC4A-4048-A09C-CC43C08DC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A453F9C-26E1-44ED-A4D4-46095AB8A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43" y="1126490"/>
            <a:ext cx="8710863" cy="540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13637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DEDB40-7D64-4930-891F-2FF42D310563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CD9C2B1-F6C5-4F15-8731-13412D9F8564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29625C0-53BE-476B-8C2B-D64E7FB05E26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2E8C85-C0D8-4C31-9422-F016AF017CF3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AF95C4-4D3C-4737-BEDD-8F9BB71C4D6E}"/>
              </a:ext>
            </a:extLst>
          </p:cNvPr>
          <p:cNvSpPr txBox="1"/>
          <p:nvPr/>
        </p:nvSpPr>
        <p:spPr>
          <a:xfrm>
            <a:off x="3520904" y="198528"/>
            <a:ext cx="5150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prin poluare biologică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5A5C32D8-993A-4D4C-903F-D1CB07981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4618FC-3441-4D3A-A1CD-B7A9635E9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229615"/>
            <a:ext cx="929640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0131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7A044CB-5B4B-45F0-9FC4-0C7E57790BF6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94D0210-92E3-429E-B984-8D36D9196BDF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2B171E3-595E-46A9-88E1-1AD8B519C3AA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4A4DEC-D9C8-4812-94EA-C1C9B3BAA5CE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87FC72-A817-4653-BE6F-806B7E5F28D4}"/>
              </a:ext>
            </a:extLst>
          </p:cNvPr>
          <p:cNvSpPr txBox="1"/>
          <p:nvPr/>
        </p:nvSpPr>
        <p:spPr>
          <a:xfrm>
            <a:off x="3273881" y="198528"/>
            <a:ext cx="564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prin poluarea radioactivă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BD7AF064-858E-4CF4-97DB-738DD1CFB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658A20-5E43-4B75-B946-9454008DA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1126490"/>
            <a:ext cx="9451837" cy="531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4047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A358C8-3924-4B7F-B171-9ADD58840596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366AB26-30DD-43C5-95A8-DF6387C783E4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3AD1652-8FE5-4813-9202-0EB9EBCB9BE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17971-888C-4915-BA18-0CCAABA3DB89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3B382F-D571-4908-BC9B-746223D4502A}"/>
              </a:ext>
            </a:extLst>
          </p:cNvPr>
          <p:cNvSpPr txBox="1"/>
          <p:nvPr/>
        </p:nvSpPr>
        <p:spPr>
          <a:xfrm>
            <a:off x="3694028" y="210340"/>
            <a:ext cx="480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prin poluare sonoră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26B69B9D-AF13-4B60-8BFD-883018A0F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6BA636-F649-4B6F-87AE-A5056972D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126490"/>
            <a:ext cx="9715500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24384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0BB77C0-79CC-4BFA-BECD-A1164B526B7E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DB876FF-A336-4559-A314-99875E4756F1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6C7AC0-72CA-48CC-AB53-6A1EC11388FC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1F98D1-CAE5-4500-9EEA-58F31F99AB7E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AC4BCC-DA35-4BC9-9929-7D858F1BBF5E}"/>
              </a:ext>
            </a:extLst>
          </p:cNvPr>
          <p:cNvSpPr txBox="1"/>
          <p:nvPr/>
        </p:nvSpPr>
        <p:spPr>
          <a:xfrm>
            <a:off x="4615338" y="210340"/>
            <a:ext cx="296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estetică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417E03F-0A07-447A-9A87-222B4D937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FB821C-8367-43EC-9A97-2A9BF10C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93" y="1055200"/>
            <a:ext cx="7456614" cy="559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05955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2E3CD-6107-4723-94A5-4569D66204CB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B613B94-E504-4706-8F1F-EF1378F6B171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303F356-CBF0-4618-875A-902AF72A57F0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D113C2-4795-451C-AE1B-2847712781F1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F5A0C-B01C-4641-A2B7-E9685F4A1707}"/>
              </a:ext>
            </a:extLst>
          </p:cNvPr>
          <p:cNvSpPr txBox="1"/>
          <p:nvPr/>
        </p:nvSpPr>
        <p:spPr>
          <a:xfrm>
            <a:off x="3906426" y="210340"/>
            <a:ext cx="4379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 electromagnetică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91661E83-1406-4252-9CAB-BFAFC64F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79" y="6059681"/>
            <a:ext cx="798319" cy="79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F9B7E0-4EBB-4ECB-87E4-C60ACF584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5" y="865714"/>
            <a:ext cx="8414013" cy="509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9635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3A0F3F-6D8B-4B0A-82B7-C4048C572DDD}"/>
              </a:ext>
            </a:extLst>
          </p:cNvPr>
          <p:cNvSpPr txBox="1"/>
          <p:nvPr/>
        </p:nvSpPr>
        <p:spPr>
          <a:xfrm>
            <a:off x="3586526" y="593535"/>
            <a:ext cx="827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1.Priv</a:t>
            </a:r>
            <a:r>
              <a:rPr lang="ro-RO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iți</a:t>
            </a:r>
            <a:r>
              <a:rPr lang="x-none" sz="5400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x-none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atent filmulețul.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B611F0-4070-46B8-823D-3AF83C046701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31A97CD-099B-4246-A541-6241AC11CD71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D911E3A-2FE4-416B-AF57-F37E2A4E066E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ADBBC6-3A69-4B65-AF40-24C1A9408D84}"/>
              </a:ext>
            </a:extLst>
          </p:cNvPr>
          <p:cNvSpPr txBox="1"/>
          <p:nvPr/>
        </p:nvSpPr>
        <p:spPr>
          <a:xfrm rot="16200000">
            <a:off x="-1354340" y="2921168"/>
            <a:ext cx="3383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</a:t>
            </a:r>
            <a:r>
              <a:rPr lang="x-none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VOCARE</a:t>
            </a:r>
            <a:endParaRPr lang="ru-RU" sz="6000" dirty="0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xmlns="" id="{B7CEA89C-9E60-4E90-A136-E9F0767C6AA9}"/>
              </a:ext>
            </a:extLst>
          </p:cNvPr>
          <p:cNvSpPr txBox="1"/>
          <p:nvPr/>
        </p:nvSpPr>
        <p:spPr>
          <a:xfrm>
            <a:off x="3586526" y="3075056"/>
            <a:ext cx="742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https://youtu.be/-hWFRLQDwRM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861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267673" y="1936661"/>
              <a:ext cx="1559728" cy="72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x-none" sz="1800" b="1" dirty="0">
                  <a:solidFill>
                    <a:schemeClr val="bg1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Creșterea necesarului alimentar</a:t>
              </a:r>
              <a:endPara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46703" y="2852807"/>
            <a:ext cx="1705237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 antropice de degradare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23496" y="1029670"/>
            <a:ext cx="2006485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Despăduriri masive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29897" y="3067114"/>
            <a:ext cx="2183256" cy="73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Experimente nucleare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27682" y="3109024"/>
            <a:ext cx="2083769" cy="65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Incendii</a:t>
            </a:r>
            <a:endParaRPr lang="ru-RU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56782" y="1665212"/>
            <a:ext cx="208376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Vânat,pescuit abuziv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394577" y="4463437"/>
            <a:ext cx="1995149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Modificări genetice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46839" y="4473632"/>
            <a:ext cx="213408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Conflicte militare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881971" y="5091975"/>
            <a:ext cx="2089532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Deșeuri și reziduuri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FFA3D1B-FCBB-4238-B5FA-A83704248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38E23989-3B65-41EA-A211-31AE90633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987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267673" y="2146854"/>
              <a:ext cx="1559728" cy="30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x-none" sz="2000" b="1" dirty="0">
                  <a:solidFill>
                    <a:schemeClr val="bg1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Reacții alergice</a:t>
              </a:r>
              <a:endPara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5956043" y="2726485"/>
            <a:ext cx="1866431" cy="12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asupra sănătății omului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49686" y="1094240"/>
            <a:ext cx="200648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Îmbolnăvirea </a:t>
            </a:r>
            <a:r>
              <a:rPr lang="x-none" sz="1600" b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căilor respiratorii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37044" y="3165042"/>
            <a:ext cx="2183256" cy="46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 oncologice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28822" y="3080406"/>
            <a:ext cx="208376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Afecțiuni ale sistemului nervos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56782" y="1766427"/>
            <a:ext cx="2083769" cy="46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 genetice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403176" y="4536479"/>
            <a:ext cx="1995149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32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Infecții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199932" y="4546589"/>
            <a:ext cx="2134086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Bolile cavității bucale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911235" y="5091975"/>
            <a:ext cx="2089532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Acțiuni cardiovasculare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DB91B71F-CAF8-45A9-A1AC-2A8A57F4B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1065822-4793-4F8A-80C7-93F29B84C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32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267673" y="2141239"/>
              <a:ext cx="1559728" cy="31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o-RO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Deșeurile</a:t>
              </a:r>
              <a:endPara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79570" y="2725617"/>
            <a:ext cx="1633225" cy="13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mediului asupra activităților umane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07211" y="913901"/>
            <a:ext cx="2006485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Epuizarea resurselor energetice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37044" y="3088472"/>
            <a:ext cx="218325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Scoaterea din uz a terenurilor arabile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37646" y="2934112"/>
            <a:ext cx="2083769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Pagube materiale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56782" y="1517224"/>
            <a:ext cx="2083769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Scăderea productivității agricole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440733" y="4575622"/>
            <a:ext cx="199514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Sistarea transportului fluvial,aerian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32273" y="4520173"/>
            <a:ext cx="2134086" cy="73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Instabilitate economică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851415" y="5091975"/>
            <a:ext cx="2089532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Deteriorarea șoselelor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FE7642-DE09-4C04-B749-12A62F2BD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2F2B988-E074-491E-A87D-EAEC25DE7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13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267673" y="2023461"/>
              <a:ext cx="1559728" cy="55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x-none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Încălzirea atmosferei</a:t>
              </a:r>
              <a:endPara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79570" y="2725617"/>
            <a:ext cx="1633225" cy="13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Efectele degradării mediului asupra componenților naturali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07211" y="1061891"/>
            <a:ext cx="2006485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Reducerea biodiversită</a:t>
            </a:r>
            <a:r>
              <a:rPr lang="x-non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ții</a:t>
            </a:r>
            <a:endParaRPr lang="x-none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37163" y="2995281"/>
            <a:ext cx="2183256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Modificarea compoziției chimice a apei,a aerului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37646" y="3199383"/>
            <a:ext cx="2083769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Ploi acide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36166" y="1624426"/>
            <a:ext cx="2083769" cy="6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Transformarea peisajului natural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381149" y="4441411"/>
            <a:ext cx="1995149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Extinderea deșerturilor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32273" y="4371327"/>
            <a:ext cx="213408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Modificarea proprietăților solului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851415" y="5256635"/>
            <a:ext cx="2089532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Topirea ghețarilor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3A53498-F19D-42AF-87F9-8C907B338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79E5CAD-B601-417C-89B0-645A4B589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518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209548" y="2036616"/>
              <a:ext cx="1559728" cy="55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x-none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Evenimente de mediu</a:t>
              </a:r>
              <a:endPara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78961" y="2717322"/>
            <a:ext cx="1633225" cy="12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Acțiuni de protejare a mediului în plan național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07211" y="1210072"/>
            <a:ext cx="200648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Măsuri tehnice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16419" y="2973404"/>
            <a:ext cx="218325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Măsuri legislative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37646" y="3151180"/>
            <a:ext cx="208376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 educaționale cu specific ecologic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36166" y="1624234"/>
            <a:ext cx="208376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Măsuri administrative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383057" y="4345174"/>
            <a:ext cx="1995149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Campanii de salubrizare și amenajare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32273" y="4535987"/>
            <a:ext cx="2134086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Studii cu impact ecologic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909101" y="5123185"/>
            <a:ext cx="222450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 economiei ecologice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FF5D1C3-74AF-48B5-B673-81E60AA37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721C0CF-77B0-4DFF-80DA-DC885E6C5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914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183872" y="2051096"/>
              <a:ext cx="1559728" cy="579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Studii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</a:t>
              </a:r>
              <a:r>
                <a:rPr lang="x-none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ț</a:t>
              </a:r>
              <a:r>
                <a:rPr lang="x-non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 în domeniul Protecției Mediului</a:t>
              </a:r>
              <a:endParaRPr lang="ru-RU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78961" y="2717322"/>
            <a:ext cx="1633225" cy="12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Acțiuni de protejare a mediului pe plan mondial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07211" y="962344"/>
            <a:ext cx="2006485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Reuniuni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</a:t>
            </a: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ționale sub egida ONU,UE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21105" y="3070521"/>
            <a:ext cx="218325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Declarația privind Mediul Înconjurător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74662" y="2953450"/>
            <a:ext cx="2083769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 de sensibilizare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Capitale verzi ale Europei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9140312">
            <a:off x="7353678" y="1494804"/>
            <a:ext cx="2083769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iunie-Ziua Mondială a Mediului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383057" y="4493356"/>
            <a:ext cx="199514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Evenimente de mediu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32273" y="4517328"/>
            <a:ext cx="2134086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Conferințe Internaționale,Dezvoltarea Durabilă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767844" y="5024649"/>
            <a:ext cx="2224501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Organizații pentru integrarea pliticilor de mediu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F7DAF2-87B2-4F38-A2D6-8745F6A50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F9D065-1C00-4085-990B-B144C7D75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323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1ADEF4-B2ED-43A4-BCA5-034001B47F8E}"/>
              </a:ext>
            </a:extLst>
          </p:cNvPr>
          <p:cNvGrpSpPr/>
          <p:nvPr/>
        </p:nvGrpSpPr>
        <p:grpSpPr>
          <a:xfrm>
            <a:off x="3767280" y="285598"/>
            <a:ext cx="6253020" cy="6286804"/>
            <a:chOff x="3748230" y="1086482"/>
            <a:chExt cx="4680465" cy="47057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3C83E2-5A18-4ECB-9153-8721BB9D8218}"/>
                </a:ext>
              </a:extLst>
            </p:cNvPr>
            <p:cNvSpPr/>
            <p:nvPr/>
          </p:nvSpPr>
          <p:spPr>
            <a:xfrm rot="2995632">
              <a:off x="6823463" y="1538078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362FB4E-3F5C-4C81-AB12-57725D4C1FEB}"/>
                </a:ext>
              </a:extLst>
            </p:cNvPr>
            <p:cNvSpPr/>
            <p:nvPr/>
          </p:nvSpPr>
          <p:spPr>
            <a:xfrm>
              <a:off x="5491158" y="2842055"/>
              <a:ext cx="1197279" cy="1197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78A143-CF6E-4FA0-8798-F3ABCF9DC09B}"/>
                </a:ext>
              </a:extLst>
            </p:cNvPr>
            <p:cNvSpPr/>
            <p:nvPr/>
          </p:nvSpPr>
          <p:spPr>
            <a:xfrm rot="5400000">
              <a:off x="7207063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E347978-F7A8-443D-9663-D2AECF4A0376}"/>
                </a:ext>
              </a:extLst>
            </p:cNvPr>
            <p:cNvSpPr/>
            <p:nvPr/>
          </p:nvSpPr>
          <p:spPr>
            <a:xfrm>
              <a:off x="5711840" y="1086482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ED740C5-0DC9-4C25-8B99-4ED0201A7798}"/>
                </a:ext>
              </a:extLst>
            </p:cNvPr>
            <p:cNvSpPr/>
            <p:nvPr/>
          </p:nvSpPr>
          <p:spPr>
            <a:xfrm rot="5400000">
              <a:off x="4191668" y="2609358"/>
              <a:ext cx="778193" cy="1665070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2196A6-F9C0-444B-B080-1B143D8F702F}"/>
                </a:ext>
              </a:extLst>
            </p:cNvPr>
            <p:cNvSpPr/>
            <p:nvPr/>
          </p:nvSpPr>
          <p:spPr>
            <a:xfrm>
              <a:off x="5701897" y="4127168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DFC9899-BD1D-4AD7-BDC4-3658F90C10A3}"/>
                </a:ext>
              </a:extLst>
            </p:cNvPr>
            <p:cNvSpPr/>
            <p:nvPr/>
          </p:nvSpPr>
          <p:spPr>
            <a:xfrm rot="2995632">
              <a:off x="4574640" y="3659974"/>
              <a:ext cx="778191" cy="1665066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F6FC99E-892D-4D3F-B3C9-6760AD5724FF}"/>
                </a:ext>
              </a:extLst>
            </p:cNvPr>
            <p:cNvSpPr/>
            <p:nvPr/>
          </p:nvSpPr>
          <p:spPr>
            <a:xfrm rot="19195632">
              <a:off x="6769599" y="3710574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1B8F22-1389-46E0-84AC-86F8C8CEE146}"/>
                </a:ext>
              </a:extLst>
            </p:cNvPr>
            <p:cNvSpPr/>
            <p:nvPr/>
          </p:nvSpPr>
          <p:spPr>
            <a:xfrm rot="19195632">
              <a:off x="4634392" y="1453173"/>
              <a:ext cx="778191" cy="1665067"/>
            </a:xfrm>
            <a:custGeom>
              <a:avLst/>
              <a:gdLst>
                <a:gd name="connsiteX0" fmla="*/ 271899 w 543798"/>
                <a:gd name="connsiteY0" fmla="*/ 0 h 1163544"/>
                <a:gd name="connsiteX1" fmla="*/ 307184 w 543798"/>
                <a:gd name="connsiteY1" fmla="*/ 29845 h 1163544"/>
                <a:gd name="connsiteX2" fmla="*/ 543798 w 543798"/>
                <a:gd name="connsiteY2" fmla="*/ 581772 h 1163544"/>
                <a:gd name="connsiteX3" fmla="*/ 307184 w 543798"/>
                <a:gd name="connsiteY3" fmla="*/ 1133699 h 1163544"/>
                <a:gd name="connsiteX4" fmla="*/ 271899 w 543798"/>
                <a:gd name="connsiteY4" fmla="*/ 1163544 h 1163544"/>
                <a:gd name="connsiteX5" fmla="*/ 236614 w 543798"/>
                <a:gd name="connsiteY5" fmla="*/ 1133699 h 1163544"/>
                <a:gd name="connsiteX6" fmla="*/ 0 w 543798"/>
                <a:gd name="connsiteY6" fmla="*/ 581772 h 1163544"/>
                <a:gd name="connsiteX7" fmla="*/ 236614 w 543798"/>
                <a:gd name="connsiteY7" fmla="*/ 29845 h 1163544"/>
                <a:gd name="connsiteX8" fmla="*/ 271899 w 543798"/>
                <a:gd name="connsiteY8" fmla="*/ 0 h 1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98" h="1163544">
                  <a:moveTo>
                    <a:pt x="271899" y="0"/>
                  </a:moveTo>
                  <a:lnTo>
                    <a:pt x="307184" y="29845"/>
                  </a:lnTo>
                  <a:cubicBezTo>
                    <a:pt x="457341" y="172760"/>
                    <a:pt x="543798" y="371908"/>
                    <a:pt x="543798" y="581772"/>
                  </a:cubicBezTo>
                  <a:cubicBezTo>
                    <a:pt x="543798" y="791637"/>
                    <a:pt x="457341" y="990784"/>
                    <a:pt x="307184" y="1133699"/>
                  </a:cubicBezTo>
                  <a:lnTo>
                    <a:pt x="271899" y="1163544"/>
                  </a:lnTo>
                  <a:lnTo>
                    <a:pt x="236614" y="1133699"/>
                  </a:lnTo>
                  <a:cubicBezTo>
                    <a:pt x="86458" y="990784"/>
                    <a:pt x="0" y="791637"/>
                    <a:pt x="0" y="581772"/>
                  </a:cubicBezTo>
                  <a:cubicBezTo>
                    <a:pt x="0" y="371908"/>
                    <a:pt x="86458" y="172760"/>
                    <a:pt x="236614" y="29845"/>
                  </a:cubicBezTo>
                  <a:lnTo>
                    <a:pt x="2718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0548CC2-410E-4036-AF3C-F029C0B80DC6}"/>
                </a:ext>
              </a:extLst>
            </p:cNvPr>
            <p:cNvSpPr txBox="1"/>
            <p:nvPr/>
          </p:nvSpPr>
          <p:spPr>
            <a:xfrm rot="2916217">
              <a:off x="4189533" y="2058723"/>
              <a:ext cx="1559728" cy="50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x-none" b="1" dirty="0">
                  <a:solidFill>
                    <a:schemeClr val="bg1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Solul neacoperit cu vegetație</a:t>
              </a:r>
              <a:endPara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FCE18-EB85-41C5-8C09-8BFFA300B019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225F0E6-B8F5-489D-81CE-19F9401AD43A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028AC0-6134-4E0C-AF70-1BECB8EAC664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0B144E-1BEF-4CB5-9481-CC554992515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6C8DBB-792E-4717-9E39-08BB8D26E2BA}"/>
              </a:ext>
            </a:extLst>
          </p:cNvPr>
          <p:cNvSpPr txBox="1"/>
          <p:nvPr/>
        </p:nvSpPr>
        <p:spPr>
          <a:xfrm>
            <a:off x="6078961" y="2984319"/>
            <a:ext cx="1633225" cy="967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sz="18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lang="en-US" sz="18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degradare</a:t>
            </a:r>
            <a:r>
              <a:rPr lang="en-US" sz="18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A7FC0C-63C8-4DD4-834F-CDAC75CDB091}"/>
              </a:ext>
            </a:extLst>
          </p:cNvPr>
          <p:cNvSpPr txBox="1"/>
          <p:nvPr/>
        </p:nvSpPr>
        <p:spPr>
          <a:xfrm rot="5400000">
            <a:off x="5907211" y="1225813"/>
            <a:ext cx="2006485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x-none" sz="16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pțiile vulcanice</a:t>
            </a:r>
            <a:endParaRPr lang="x-none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7DDFD2-E0B1-4F41-91B3-7F3727D14C87}"/>
              </a:ext>
            </a:extLst>
          </p:cNvPr>
          <p:cNvSpPr txBox="1"/>
          <p:nvPr/>
        </p:nvSpPr>
        <p:spPr>
          <a:xfrm>
            <a:off x="7812634" y="3162837"/>
            <a:ext cx="2183256" cy="532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8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Inundațiile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E953FC-8E17-41FF-A4A1-3859783DFF9B}"/>
              </a:ext>
            </a:extLst>
          </p:cNvPr>
          <p:cNvSpPr txBox="1"/>
          <p:nvPr/>
        </p:nvSpPr>
        <p:spPr>
          <a:xfrm>
            <a:off x="3875633" y="3050004"/>
            <a:ext cx="2083769" cy="73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0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Infectarea cu baacterii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CA61B3-E620-4D73-BE07-DD3D6BB334FE}"/>
              </a:ext>
            </a:extLst>
          </p:cNvPr>
          <p:cNvSpPr txBox="1"/>
          <p:nvPr/>
        </p:nvSpPr>
        <p:spPr>
          <a:xfrm rot="18890030">
            <a:off x="7361872" y="1603141"/>
            <a:ext cx="2083769" cy="86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Alunecări de teren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2E3544-0DA2-4328-B08B-EE4331EF71CE}"/>
              </a:ext>
            </a:extLst>
          </p:cNvPr>
          <p:cNvSpPr txBox="1"/>
          <p:nvPr/>
        </p:nvSpPr>
        <p:spPr>
          <a:xfrm rot="19023148">
            <a:off x="4439233" y="4531434"/>
            <a:ext cx="199514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Înămolirea râurilor cu aluviuni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0FF13A-730B-428B-A85B-04076E4A1210}"/>
              </a:ext>
            </a:extLst>
          </p:cNvPr>
          <p:cNvSpPr txBox="1"/>
          <p:nvPr/>
        </p:nvSpPr>
        <p:spPr>
          <a:xfrm rot="3015463">
            <a:off x="7232273" y="4669422"/>
            <a:ext cx="2134086" cy="46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4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Furtuni de praf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58F203-9678-4344-BE56-31DC3A224ACF}"/>
              </a:ext>
            </a:extLst>
          </p:cNvPr>
          <p:cNvSpPr txBox="1"/>
          <p:nvPr/>
        </p:nvSpPr>
        <p:spPr>
          <a:xfrm rot="5400000">
            <a:off x="5767844" y="5131121"/>
            <a:ext cx="2224501" cy="65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3600" b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Secetă</a:t>
            </a:r>
            <a:endParaRPr lang="ru-RU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F7DAF2-87B2-4F38-A2D6-8745F6A50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50" y="5940394"/>
            <a:ext cx="1039650" cy="103965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F9D065-1C00-4085-990B-B144C7D75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5054" y="5940394"/>
            <a:ext cx="1039650" cy="10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0974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9FA74A-4254-4023-87CB-EEAA983FC5B8}"/>
              </a:ext>
            </a:extLst>
          </p:cNvPr>
          <p:cNvSpPr txBox="1"/>
          <p:nvPr/>
        </p:nvSpPr>
        <p:spPr>
          <a:xfrm>
            <a:off x="1171522" y="1989692"/>
            <a:ext cx="435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1.</a:t>
            </a:r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Joc didactic interactiv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473452-5154-49F7-90BB-61ED7BA5742D}"/>
              </a:ext>
            </a:extLst>
          </p:cNvPr>
          <p:cNvSpPr txBox="1"/>
          <p:nvPr/>
        </p:nvSpPr>
        <p:spPr>
          <a:xfrm>
            <a:off x="1171522" y="3428999"/>
            <a:ext cx="5279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.</a:t>
            </a:r>
            <a:r>
              <a:rPr lang="x-none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Dacă ai fonda </a:t>
            </a:r>
            <a:r>
              <a:rPr lang="x-none" sz="2000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o organizație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,</a:t>
            </a:r>
            <a:r>
              <a:rPr lang="x-none" sz="2000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x-none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care ar fi măsura care ai înterprinde-o pentru protecția mediului în localitatea natală.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A9402F-42FE-478B-996C-965012BFAAED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619C122-3E86-4FD9-B5D2-47E5514CBA7C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A88DA03-AAA0-4833-8916-259A12459CA9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5F5F05-CB1C-47F3-8C6C-675BDEE2D1AE}"/>
              </a:ext>
            </a:extLst>
          </p:cNvPr>
          <p:cNvSpPr txBox="1"/>
          <p:nvPr/>
        </p:nvSpPr>
        <p:spPr>
          <a:xfrm rot="16200000">
            <a:off x="-1358620" y="4589502"/>
            <a:ext cx="3429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REFLEXIE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591282-F3C6-452E-8DBD-877CCBE96985}"/>
              </a:ext>
            </a:extLst>
          </p:cNvPr>
          <p:cNvSpPr txBox="1"/>
          <p:nvPr/>
        </p:nvSpPr>
        <p:spPr>
          <a:xfrm>
            <a:off x="1171522" y="2574467"/>
            <a:ext cx="57222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https://wordwall.net/play/6759/390/276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CFE09FE-6EDC-4B3D-AB87-1F882D91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7854"/>
            <a:ext cx="5722291" cy="57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3548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10A8C5-DBBE-4C5E-ACF8-9F33F212AA12}"/>
              </a:ext>
            </a:extLst>
          </p:cNvPr>
          <p:cNvSpPr txBox="1"/>
          <p:nvPr/>
        </p:nvSpPr>
        <p:spPr>
          <a:xfrm>
            <a:off x="2967372" y="0"/>
            <a:ext cx="625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TEM</a:t>
            </a:r>
            <a:r>
              <a:rPr lang="x-none" sz="4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A PENTRU ACASĂ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98AC6AF0-302C-43ED-86A4-E0F95E4E3BED}"/>
              </a:ext>
            </a:extLst>
          </p:cNvPr>
          <p:cNvSpPr/>
          <p:nvPr/>
        </p:nvSpPr>
        <p:spPr>
          <a:xfrm rot="5400000">
            <a:off x="8361773" y="558888"/>
            <a:ext cx="1866755" cy="4361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xmlns="" id="{6F312A11-E7B5-4EBB-832F-26F6F1FCD343}"/>
              </a:ext>
            </a:extLst>
          </p:cNvPr>
          <p:cNvSpPr/>
          <p:nvPr/>
        </p:nvSpPr>
        <p:spPr>
          <a:xfrm rot="5400000">
            <a:off x="7937623" y="558888"/>
            <a:ext cx="1866755" cy="4361136"/>
          </a:xfrm>
          <a:prstGeom prst="round2SameRect">
            <a:avLst>
              <a:gd name="adj1" fmla="val 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E3A4A23-4D34-4A05-9081-5CA88462BDA5}"/>
              </a:ext>
            </a:extLst>
          </p:cNvPr>
          <p:cNvSpPr/>
          <p:nvPr/>
        </p:nvSpPr>
        <p:spPr>
          <a:xfrm rot="16200000">
            <a:off x="6408063" y="-65244"/>
            <a:ext cx="2108561" cy="5609400"/>
          </a:xfrm>
          <a:custGeom>
            <a:avLst/>
            <a:gdLst>
              <a:gd name="connsiteX0" fmla="*/ 1267582 w 1267582"/>
              <a:gd name="connsiteY0" fmla="*/ 319684 h 3372146"/>
              <a:gd name="connsiteX1" fmla="*/ 1267582 w 1267582"/>
              <a:gd name="connsiteY1" fmla="*/ 3372146 h 3372146"/>
              <a:gd name="connsiteX2" fmla="*/ 978424 w 1267582"/>
              <a:gd name="connsiteY2" fmla="*/ 3372146 h 3372146"/>
              <a:gd name="connsiteX3" fmla="*/ 633792 w 1267582"/>
              <a:gd name="connsiteY3" fmla="*/ 3027514 h 3372146"/>
              <a:gd name="connsiteX4" fmla="*/ 289160 w 1267582"/>
              <a:gd name="connsiteY4" fmla="*/ 3372146 h 3372146"/>
              <a:gd name="connsiteX5" fmla="*/ 0 w 1267582"/>
              <a:gd name="connsiteY5" fmla="*/ 3372146 h 3372146"/>
              <a:gd name="connsiteX6" fmla="*/ 0 w 1267582"/>
              <a:gd name="connsiteY6" fmla="*/ 319684 h 3372146"/>
              <a:gd name="connsiteX7" fmla="*/ 319684 w 1267582"/>
              <a:gd name="connsiteY7" fmla="*/ 0 h 3372146"/>
              <a:gd name="connsiteX8" fmla="*/ 947898 w 1267582"/>
              <a:gd name="connsiteY8" fmla="*/ 0 h 3372146"/>
              <a:gd name="connsiteX9" fmla="*/ 1267582 w 1267582"/>
              <a:gd name="connsiteY9" fmla="*/ 319684 h 33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582" h="3372146">
                <a:moveTo>
                  <a:pt x="1267582" y="319684"/>
                </a:moveTo>
                <a:lnTo>
                  <a:pt x="1267582" y="3372146"/>
                </a:lnTo>
                <a:lnTo>
                  <a:pt x="978424" y="3372146"/>
                </a:lnTo>
                <a:cubicBezTo>
                  <a:pt x="978424" y="3181811"/>
                  <a:pt x="824127" y="3027514"/>
                  <a:pt x="633792" y="3027514"/>
                </a:cubicBezTo>
                <a:cubicBezTo>
                  <a:pt x="443457" y="3027514"/>
                  <a:pt x="289160" y="3181811"/>
                  <a:pt x="289160" y="3372146"/>
                </a:cubicBezTo>
                <a:lnTo>
                  <a:pt x="0" y="3372146"/>
                </a:lnTo>
                <a:lnTo>
                  <a:pt x="0" y="319684"/>
                </a:lnTo>
                <a:cubicBezTo>
                  <a:pt x="0" y="143127"/>
                  <a:pt x="143127" y="0"/>
                  <a:pt x="319684" y="0"/>
                </a:cubicBezTo>
                <a:lnTo>
                  <a:pt x="947898" y="0"/>
                </a:lnTo>
                <a:cubicBezTo>
                  <a:pt x="1124455" y="0"/>
                  <a:pt x="1267582" y="143127"/>
                  <a:pt x="1267582" y="3196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06DD21-283F-4E92-8696-9ADBAD8E0003}"/>
              </a:ext>
            </a:extLst>
          </p:cNvPr>
          <p:cNvSpPr txBox="1"/>
          <p:nvPr/>
        </p:nvSpPr>
        <p:spPr>
          <a:xfrm>
            <a:off x="4956597" y="1862293"/>
            <a:ext cx="462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RASPUNDEȚI LA ITEMII 2,3,7 PAG.54 DIN MANUAL.</a:t>
            </a:r>
            <a:endParaRPr lang="x-none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8F88F0-350D-4FD9-B4D1-9EC25F86ED03}"/>
              </a:ext>
            </a:extLst>
          </p:cNvPr>
          <p:cNvSpPr txBox="1"/>
          <p:nvPr/>
        </p:nvSpPr>
        <p:spPr>
          <a:xfrm>
            <a:off x="10210514" y="2139291"/>
            <a:ext cx="66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7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xmlns="" id="{5E17174E-E12F-4ECF-8E4A-B2BAE93CC1D4}"/>
              </a:ext>
            </a:extLst>
          </p:cNvPr>
          <p:cNvSpPr/>
          <p:nvPr/>
        </p:nvSpPr>
        <p:spPr>
          <a:xfrm rot="5400000">
            <a:off x="5133940" y="3212075"/>
            <a:ext cx="1866755" cy="4361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xmlns="" id="{424514F6-085F-4B61-A499-AE4FAB8A220A}"/>
              </a:ext>
            </a:extLst>
          </p:cNvPr>
          <p:cNvSpPr/>
          <p:nvPr/>
        </p:nvSpPr>
        <p:spPr>
          <a:xfrm rot="5400000">
            <a:off x="4709790" y="3212075"/>
            <a:ext cx="1866755" cy="4361136"/>
          </a:xfrm>
          <a:prstGeom prst="round2SameRect">
            <a:avLst>
              <a:gd name="adj1" fmla="val 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DF140DE-C4DE-491D-B707-F4478D5706E9}"/>
              </a:ext>
            </a:extLst>
          </p:cNvPr>
          <p:cNvSpPr/>
          <p:nvPr/>
        </p:nvSpPr>
        <p:spPr>
          <a:xfrm rot="16200000">
            <a:off x="3180230" y="2587943"/>
            <a:ext cx="2108561" cy="5609400"/>
          </a:xfrm>
          <a:custGeom>
            <a:avLst/>
            <a:gdLst>
              <a:gd name="connsiteX0" fmla="*/ 1267582 w 1267582"/>
              <a:gd name="connsiteY0" fmla="*/ 319684 h 3372146"/>
              <a:gd name="connsiteX1" fmla="*/ 1267582 w 1267582"/>
              <a:gd name="connsiteY1" fmla="*/ 3372146 h 3372146"/>
              <a:gd name="connsiteX2" fmla="*/ 978424 w 1267582"/>
              <a:gd name="connsiteY2" fmla="*/ 3372146 h 3372146"/>
              <a:gd name="connsiteX3" fmla="*/ 633792 w 1267582"/>
              <a:gd name="connsiteY3" fmla="*/ 3027514 h 3372146"/>
              <a:gd name="connsiteX4" fmla="*/ 289160 w 1267582"/>
              <a:gd name="connsiteY4" fmla="*/ 3372146 h 3372146"/>
              <a:gd name="connsiteX5" fmla="*/ 0 w 1267582"/>
              <a:gd name="connsiteY5" fmla="*/ 3372146 h 3372146"/>
              <a:gd name="connsiteX6" fmla="*/ 0 w 1267582"/>
              <a:gd name="connsiteY6" fmla="*/ 319684 h 3372146"/>
              <a:gd name="connsiteX7" fmla="*/ 319684 w 1267582"/>
              <a:gd name="connsiteY7" fmla="*/ 0 h 3372146"/>
              <a:gd name="connsiteX8" fmla="*/ 947898 w 1267582"/>
              <a:gd name="connsiteY8" fmla="*/ 0 h 3372146"/>
              <a:gd name="connsiteX9" fmla="*/ 1267582 w 1267582"/>
              <a:gd name="connsiteY9" fmla="*/ 319684 h 33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582" h="3372146">
                <a:moveTo>
                  <a:pt x="1267582" y="319684"/>
                </a:moveTo>
                <a:lnTo>
                  <a:pt x="1267582" y="3372146"/>
                </a:lnTo>
                <a:lnTo>
                  <a:pt x="978424" y="3372146"/>
                </a:lnTo>
                <a:cubicBezTo>
                  <a:pt x="978424" y="3181811"/>
                  <a:pt x="824127" y="3027514"/>
                  <a:pt x="633792" y="3027514"/>
                </a:cubicBezTo>
                <a:cubicBezTo>
                  <a:pt x="443457" y="3027514"/>
                  <a:pt x="289160" y="3181811"/>
                  <a:pt x="289160" y="3372146"/>
                </a:cubicBezTo>
                <a:lnTo>
                  <a:pt x="0" y="3372146"/>
                </a:lnTo>
                <a:lnTo>
                  <a:pt x="0" y="319684"/>
                </a:lnTo>
                <a:cubicBezTo>
                  <a:pt x="0" y="143127"/>
                  <a:pt x="143127" y="0"/>
                  <a:pt x="319684" y="0"/>
                </a:cubicBezTo>
                <a:lnTo>
                  <a:pt x="947898" y="0"/>
                </a:lnTo>
                <a:cubicBezTo>
                  <a:pt x="1124455" y="0"/>
                  <a:pt x="1267582" y="143127"/>
                  <a:pt x="1267582" y="3196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2DEC4C4-DD54-49A6-BC80-56AD555BE678}"/>
              </a:ext>
            </a:extLst>
          </p:cNvPr>
          <p:cNvSpPr txBox="1"/>
          <p:nvPr/>
        </p:nvSpPr>
        <p:spPr>
          <a:xfrm>
            <a:off x="1738036" y="4730922"/>
            <a:ext cx="462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ESEU</a:t>
            </a:r>
            <a:r>
              <a:rPr lang="pt-BR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: ”</a:t>
            </a:r>
            <a:r>
              <a:rPr lang="x-none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LA SFAT </a:t>
            </a:r>
            <a:r>
              <a:rPr lang="pt-BR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CU PĂMÂNTUL”</a:t>
            </a:r>
            <a:endParaRPr lang="x-none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360730-BE6C-4801-A820-16E1A54E8B4C}"/>
              </a:ext>
            </a:extLst>
          </p:cNvPr>
          <p:cNvSpPr txBox="1"/>
          <p:nvPr/>
        </p:nvSpPr>
        <p:spPr>
          <a:xfrm>
            <a:off x="6982681" y="4792478"/>
            <a:ext cx="66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7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5C51BC4-10D5-4E26-A83D-36ED858759CA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7C436D7-44B2-42E9-A09F-10D748133CE5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BC57187-C0D7-4D98-A06A-FE98C9540E1F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8F7E55-DDB5-4088-8485-E7687F91A79A}"/>
              </a:ext>
            </a:extLst>
          </p:cNvPr>
          <p:cNvSpPr txBox="1"/>
          <p:nvPr/>
        </p:nvSpPr>
        <p:spPr>
          <a:xfrm rot="16200000">
            <a:off x="-1358620" y="4589502"/>
            <a:ext cx="3429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REFLEXIE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B20892-046E-4709-94C7-067393B8C2E5}"/>
              </a:ext>
            </a:extLst>
          </p:cNvPr>
          <p:cNvSpPr txBox="1"/>
          <p:nvPr/>
        </p:nvSpPr>
        <p:spPr>
          <a:xfrm rot="16200000">
            <a:off x="-1647878" y="4215930"/>
            <a:ext cx="4176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EXTINDERE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091C16-0E8E-47A0-BC9D-F3F4E485AF20}"/>
              </a:ext>
            </a:extLst>
          </p:cNvPr>
          <p:cNvSpPr txBox="1"/>
          <p:nvPr/>
        </p:nvSpPr>
        <p:spPr>
          <a:xfrm>
            <a:off x="188923" y="151591"/>
            <a:ext cx="1181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Investigație tematică: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Protejarea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mediului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în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localitatea natală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”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89DA3-4BA7-4B97-A7FC-58E6457B2631}"/>
              </a:ext>
            </a:extLst>
          </p:cNvPr>
          <p:cNvSpPr txBox="1"/>
          <p:nvPr/>
        </p:nvSpPr>
        <p:spPr>
          <a:xfrm>
            <a:off x="5703352" y="5267011"/>
            <a:ext cx="6299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1.Identificarea surselor naturale și antropogene de poluare, care conduc la degradarea mediului din localitatea natală.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C0A4580-DC3E-4A4D-8947-18E3AC7E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2075" l="0" r="97808">
                        <a14:foregroundMark x1="23568" y1="43041" x2="23568" y2="43041"/>
                        <a14:foregroundMark x1="23568" y1="43041" x2="29297" y2="44716"/>
                        <a14:foregroundMark x1="22621" y1="44716" x2="22172" y2="44459"/>
                        <a14:foregroundMark x1="24215" y1="40399" x2="32586" y2="34472"/>
                        <a14:foregroundMark x1="32586" y1="34472" x2="32586" y2="34472"/>
                        <a14:foregroundMark x1="40010" y1="30541" x2="47633" y2="43041"/>
                        <a14:foregroundMark x1="50772" y1="43041" x2="49377" y2="30541"/>
                        <a14:foregroundMark x1="33134" y1="49613" x2="30443" y2="60696"/>
                        <a14:foregroundMark x1="30543" y1="56379" x2="16393" y2="49291"/>
                        <a14:foregroundMark x1="38515" y1="70425" x2="45590" y2="71778"/>
                        <a14:foregroundMark x1="47085" y1="69137" x2="42900" y2="65013"/>
                        <a14:foregroundMark x1="9716" y1="64304" x2="6477" y2="57474"/>
                        <a14:foregroundMark x1="4036" y1="54317" x2="1644" y2="50129"/>
                        <a14:foregroundMark x1="8221" y1="66237" x2="6477" y2="69008"/>
                        <a14:foregroundMark x1="6926" y1="68750" x2="6926" y2="70683"/>
                        <a14:foregroundMark x1="7872" y1="71134" x2="4684" y2="63209"/>
                        <a14:foregroundMark x1="7125" y1="71392" x2="4983" y2="63338"/>
                        <a14:foregroundMark x1="58495" y1="18170" x2="55605" y2="24613"/>
                        <a14:foregroundMark x1="59890" y1="19330" x2="59243" y2="33054"/>
                        <a14:foregroundMark x1="50523" y1="63080" x2="54758" y2="61276"/>
                        <a14:foregroundMark x1="54758" y1="66817" x2="57848" y2="63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4" y="800100"/>
            <a:ext cx="679741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090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2FD14A-062D-47F9-AF18-2EA65C06C296}"/>
              </a:ext>
            </a:extLst>
          </p:cNvPr>
          <p:cNvSpPr txBox="1"/>
          <p:nvPr/>
        </p:nvSpPr>
        <p:spPr>
          <a:xfrm>
            <a:off x="3367070" y="471950"/>
            <a:ext cx="8753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2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.</a:t>
            </a:r>
            <a:r>
              <a:rPr lang="x-none" sz="5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Ce denumire ai da filmului?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B611F0-4070-46B8-823D-3AF83C046701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31A97CD-099B-4246-A541-6241AC11CD71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D911E3A-2FE4-416B-AF57-F37E2A4E066E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E502ED-1F2F-43FA-8968-18E95B7FC329}"/>
              </a:ext>
            </a:extLst>
          </p:cNvPr>
          <p:cNvSpPr txBox="1"/>
          <p:nvPr/>
        </p:nvSpPr>
        <p:spPr>
          <a:xfrm rot="16200000">
            <a:off x="-1354340" y="2921168"/>
            <a:ext cx="3383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</a:t>
            </a:r>
            <a:r>
              <a:rPr lang="x-none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VOCARE</a:t>
            </a:r>
            <a:endParaRPr lang="ru-RU" sz="6000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B85C9663-21A5-4C79-914E-38FAACFE8E48}"/>
              </a:ext>
            </a:extLst>
          </p:cNvPr>
          <p:cNvSpPr txBox="1"/>
          <p:nvPr/>
        </p:nvSpPr>
        <p:spPr>
          <a:xfrm>
            <a:off x="3586526" y="3075056"/>
            <a:ext cx="742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https://youtu.be/-hWFRLQDwRM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6629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FF4CEA2-FA0A-4C6F-995D-7990D0F3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2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1B0A18B0-B974-4834-A956-5F4E34DCCA41}"/>
              </a:ext>
            </a:extLst>
          </p:cNvPr>
          <p:cNvSpPr/>
          <p:nvPr/>
        </p:nvSpPr>
        <p:spPr>
          <a:xfrm>
            <a:off x="178265" y="111867"/>
            <a:ext cx="5302504" cy="1840870"/>
          </a:xfrm>
          <a:prstGeom prst="roundRect">
            <a:avLst>
              <a:gd name="adj" fmla="val 46212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02D1C-2212-4264-8FB5-FCE10FCDD59C}"/>
              </a:ext>
            </a:extLst>
          </p:cNvPr>
          <p:cNvSpPr txBox="1"/>
          <p:nvPr/>
        </p:nvSpPr>
        <p:spPr>
          <a:xfrm>
            <a:off x="-228647" y="742816"/>
            <a:ext cx="66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NATURA NU MINTE</a:t>
            </a:r>
            <a:r>
              <a:rPr lang="x-none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NICIODATĂ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F7A4AB-3DD4-4C4A-962C-0D1BE4DEB08F}"/>
              </a:ext>
            </a:extLst>
          </p:cNvPr>
          <p:cNvSpPr/>
          <p:nvPr/>
        </p:nvSpPr>
        <p:spPr>
          <a:xfrm>
            <a:off x="5676973" y="1035835"/>
            <a:ext cx="5302504" cy="1872109"/>
          </a:xfrm>
          <a:prstGeom prst="roundRect">
            <a:avLst>
              <a:gd name="adj" fmla="val 46212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4C8995-926B-43B0-85AB-0E5F89AF22BF}"/>
              </a:ext>
            </a:extLst>
          </p:cNvPr>
          <p:cNvSpPr txBox="1"/>
          <p:nvPr/>
        </p:nvSpPr>
        <p:spPr>
          <a:xfrm>
            <a:off x="6145106" y="1210332"/>
            <a:ext cx="47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 nu 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făcută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fi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schimbată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92119F-DC67-4738-AC6E-C2D42485958B}"/>
              </a:ext>
            </a:extLst>
          </p:cNvPr>
          <p:cNvSpPr txBox="1"/>
          <p:nvPr/>
        </p:nvSpPr>
        <p:spPr>
          <a:xfrm>
            <a:off x="9006024" y="2404659"/>
            <a:ext cx="1629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Jerome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Klapka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AC53BC-6BE7-4657-A5C4-AA65D745F335}"/>
              </a:ext>
            </a:extLst>
          </p:cNvPr>
          <p:cNvSpPr txBox="1"/>
          <p:nvPr/>
        </p:nvSpPr>
        <p:spPr>
          <a:xfrm>
            <a:off x="6258178" y="844740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990657-E641-4ECC-A505-6A6EADFE3139}"/>
              </a:ext>
            </a:extLst>
          </p:cNvPr>
          <p:cNvSpPr txBox="1"/>
          <p:nvPr/>
        </p:nvSpPr>
        <p:spPr>
          <a:xfrm flipV="1">
            <a:off x="10378107" y="1398738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9EDC70F-37B1-4177-9C9B-04B9A6A84EAB}"/>
              </a:ext>
            </a:extLst>
          </p:cNvPr>
          <p:cNvSpPr/>
          <p:nvPr/>
        </p:nvSpPr>
        <p:spPr>
          <a:xfrm>
            <a:off x="5676973" y="3857955"/>
            <a:ext cx="6155798" cy="2083127"/>
          </a:xfrm>
          <a:prstGeom prst="roundRect">
            <a:avLst>
              <a:gd name="adj" fmla="val 46212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DE3B42-C612-4012-A6AA-1023D1DBEFAA}"/>
              </a:ext>
            </a:extLst>
          </p:cNvPr>
          <p:cNvSpPr txBox="1"/>
          <p:nvPr/>
        </p:nvSpPr>
        <p:spPr>
          <a:xfrm>
            <a:off x="6467843" y="3991577"/>
            <a:ext cx="5035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Florile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sunt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simboluri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frumoase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naturii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care ne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arată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iubeşte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529B2A-3B02-4DCD-8CE6-CD2D7175EAAE}"/>
              </a:ext>
            </a:extLst>
          </p:cNvPr>
          <p:cNvSpPr txBox="1"/>
          <p:nvPr/>
        </p:nvSpPr>
        <p:spPr>
          <a:xfrm>
            <a:off x="7764792" y="5524997"/>
            <a:ext cx="287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Johann Wolfgang von Goethe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694B19-5052-40E5-B1DE-FCBF78A53F65}"/>
              </a:ext>
            </a:extLst>
          </p:cNvPr>
          <p:cNvSpPr txBox="1"/>
          <p:nvPr/>
        </p:nvSpPr>
        <p:spPr>
          <a:xfrm>
            <a:off x="6144150" y="3709263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F6C46C-9933-43DB-B4E4-5074C0B4C410}"/>
              </a:ext>
            </a:extLst>
          </p:cNvPr>
          <p:cNvSpPr txBox="1"/>
          <p:nvPr/>
        </p:nvSpPr>
        <p:spPr>
          <a:xfrm flipV="1">
            <a:off x="10914478" y="4554827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13628E90-6F3A-4C4C-888C-C2890D249C0C}"/>
              </a:ext>
            </a:extLst>
          </p:cNvPr>
          <p:cNvSpPr/>
          <p:nvPr/>
        </p:nvSpPr>
        <p:spPr>
          <a:xfrm>
            <a:off x="36213" y="2952560"/>
            <a:ext cx="5302504" cy="2083127"/>
          </a:xfrm>
          <a:prstGeom prst="roundRect">
            <a:avLst>
              <a:gd name="adj" fmla="val 46212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94C849A-8A22-4E7B-830D-E4E4539CCF56}"/>
              </a:ext>
            </a:extLst>
          </p:cNvPr>
          <p:cNvSpPr txBox="1"/>
          <p:nvPr/>
        </p:nvSpPr>
        <p:spPr>
          <a:xfrm>
            <a:off x="567537" y="3094603"/>
            <a:ext cx="4727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imaginat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oare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natura,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decenii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o-RO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ajunge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zdrenţe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AFFF1DA-D937-493F-804F-091E21399B23}"/>
              </a:ext>
            </a:extLst>
          </p:cNvPr>
          <p:cNvSpPr txBox="1"/>
          <p:nvPr/>
        </p:nvSpPr>
        <p:spPr>
          <a:xfrm>
            <a:off x="3088262" y="4560965"/>
            <a:ext cx="1629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     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Vasile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Ghica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C0B36D-58AE-420B-BE2D-790A43923BFB}"/>
              </a:ext>
            </a:extLst>
          </p:cNvPr>
          <p:cNvSpPr txBox="1"/>
          <p:nvPr/>
        </p:nvSpPr>
        <p:spPr>
          <a:xfrm>
            <a:off x="462704" y="2907944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06962D-ACDD-481D-934E-7760A4AF6CD8}"/>
              </a:ext>
            </a:extLst>
          </p:cNvPr>
          <p:cNvSpPr txBox="1"/>
          <p:nvPr/>
        </p:nvSpPr>
        <p:spPr>
          <a:xfrm flipV="1">
            <a:off x="4027714" y="3622246"/>
            <a:ext cx="442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6BA383E-44FE-46AE-8071-410995BAA1E5}"/>
              </a:ext>
            </a:extLst>
          </p:cNvPr>
          <p:cNvSpPr txBox="1"/>
          <p:nvPr/>
        </p:nvSpPr>
        <p:spPr>
          <a:xfrm>
            <a:off x="3539296" y="1518108"/>
            <a:ext cx="1629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Mihai Eminescu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ADB53AA-79FB-42D2-BC61-9DE88C1DE18F}"/>
              </a:ext>
            </a:extLst>
          </p:cNvPr>
          <p:cNvSpPr txBox="1"/>
          <p:nvPr/>
        </p:nvSpPr>
        <p:spPr>
          <a:xfrm>
            <a:off x="611081" y="482722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5A25804-9B34-46D2-83C8-9E67D8E68235}"/>
              </a:ext>
            </a:extLst>
          </p:cNvPr>
          <p:cNvSpPr txBox="1"/>
          <p:nvPr/>
        </p:nvSpPr>
        <p:spPr>
          <a:xfrm flipV="1">
            <a:off x="5233885" y="482722"/>
            <a:ext cx="20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E17CB1-84B6-4651-9E5F-25548945AE95}"/>
              </a:ext>
            </a:extLst>
          </p:cNvPr>
          <p:cNvSpPr txBox="1"/>
          <p:nvPr/>
        </p:nvSpPr>
        <p:spPr>
          <a:xfrm>
            <a:off x="0" y="6477072"/>
            <a:ext cx="23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Tw Cen MT" panose="020B0602020104020603" pitchFamily="34" charset="0"/>
              </a:rPr>
              <a:t>Nuferi din lacul Beleu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63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58087B-A386-4520-9276-1A3F6BB9E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2" l="0" r="100000">
                        <a14:foregroundMark x1="82588" y1="2254" x2="82588" y2="2254"/>
                        <a14:foregroundMark x1="93131" y1="3620" x2="93131" y2="3620"/>
                        <a14:foregroundMark x1="95367" y1="7309" x2="95367" y2="7309"/>
                        <a14:foregroundMark x1="90256" y1="820" x2="90256" y2="820"/>
                        <a14:foregroundMark x1="91853" y1="14959" x2="91853" y2="14959"/>
                        <a14:foregroundMark x1="23962" y1="88661" x2="23962" y2="88661"/>
                        <a14:foregroundMark x1="62300" y1="86407" x2="62300" y2="86407"/>
                        <a14:foregroundMark x1="65016" y1="92418" x2="65016" y2="92418"/>
                        <a14:foregroundMark x1="60703" y1="91325" x2="60703" y2="91325"/>
                        <a14:foregroundMark x1="39137" y1="92281" x2="39137" y2="92281"/>
                        <a14:foregroundMark x1="24920" y1="95765" x2="24920" y2="95765"/>
                        <a14:foregroundMark x1="16454" y1="95765" x2="16454" y2="95765"/>
                        <a14:backgroundMark x1="97764" y1="683" x2="97764" y2="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4" y="1693719"/>
            <a:ext cx="2093815" cy="4896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59EF63-C9FB-42C3-99B1-E92056F76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6" b="8073"/>
          <a:stretch>
            <a:fillRect/>
          </a:stretch>
        </p:blipFill>
        <p:spPr>
          <a:xfrm>
            <a:off x="3510116" y="1833404"/>
            <a:ext cx="8504288" cy="3820181"/>
          </a:xfrm>
          <a:custGeom>
            <a:avLst/>
            <a:gdLst>
              <a:gd name="connsiteX0" fmla="*/ 565351 w 7551174"/>
              <a:gd name="connsiteY0" fmla="*/ 0 h 3392036"/>
              <a:gd name="connsiteX1" fmla="*/ 6985823 w 7551174"/>
              <a:gd name="connsiteY1" fmla="*/ 0 h 3392036"/>
              <a:gd name="connsiteX2" fmla="*/ 7551174 w 7551174"/>
              <a:gd name="connsiteY2" fmla="*/ 565351 h 3392036"/>
              <a:gd name="connsiteX3" fmla="*/ 7551174 w 7551174"/>
              <a:gd name="connsiteY3" fmla="*/ 2826685 h 3392036"/>
              <a:gd name="connsiteX4" fmla="*/ 6985823 w 7551174"/>
              <a:gd name="connsiteY4" fmla="*/ 3392036 h 3392036"/>
              <a:gd name="connsiteX5" fmla="*/ 565351 w 7551174"/>
              <a:gd name="connsiteY5" fmla="*/ 3392036 h 3392036"/>
              <a:gd name="connsiteX6" fmla="*/ 0 w 7551174"/>
              <a:gd name="connsiteY6" fmla="*/ 2826685 h 3392036"/>
              <a:gd name="connsiteX7" fmla="*/ 0 w 7551174"/>
              <a:gd name="connsiteY7" fmla="*/ 565351 h 3392036"/>
              <a:gd name="connsiteX8" fmla="*/ 565351 w 7551174"/>
              <a:gd name="connsiteY8" fmla="*/ 0 h 33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1174" h="3392036">
                <a:moveTo>
                  <a:pt x="565351" y="0"/>
                </a:moveTo>
                <a:lnTo>
                  <a:pt x="6985823" y="0"/>
                </a:lnTo>
                <a:cubicBezTo>
                  <a:pt x="7298058" y="0"/>
                  <a:pt x="7551174" y="253116"/>
                  <a:pt x="7551174" y="565351"/>
                </a:cubicBezTo>
                <a:lnTo>
                  <a:pt x="7551174" y="2826685"/>
                </a:lnTo>
                <a:cubicBezTo>
                  <a:pt x="7551174" y="3138920"/>
                  <a:pt x="7298058" y="3392036"/>
                  <a:pt x="6985823" y="3392036"/>
                </a:cubicBezTo>
                <a:lnTo>
                  <a:pt x="565351" y="3392036"/>
                </a:lnTo>
                <a:cubicBezTo>
                  <a:pt x="253116" y="3392036"/>
                  <a:pt x="0" y="3138920"/>
                  <a:pt x="0" y="2826685"/>
                </a:cubicBezTo>
                <a:lnTo>
                  <a:pt x="0" y="565351"/>
                </a:lnTo>
                <a:cubicBezTo>
                  <a:pt x="0" y="253116"/>
                  <a:pt x="253116" y="0"/>
                  <a:pt x="565351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1EF7FA-DA56-49DB-B5E0-0353E8080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71" b="61295" l="918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76" b="8073"/>
          <a:stretch>
            <a:fillRect/>
          </a:stretch>
        </p:blipFill>
        <p:spPr>
          <a:xfrm>
            <a:off x="3510116" y="1833404"/>
            <a:ext cx="8504288" cy="3820181"/>
          </a:xfrm>
          <a:custGeom>
            <a:avLst/>
            <a:gdLst>
              <a:gd name="connsiteX0" fmla="*/ 565351 w 7551174"/>
              <a:gd name="connsiteY0" fmla="*/ 0 h 3392036"/>
              <a:gd name="connsiteX1" fmla="*/ 6985823 w 7551174"/>
              <a:gd name="connsiteY1" fmla="*/ 0 h 3392036"/>
              <a:gd name="connsiteX2" fmla="*/ 7551174 w 7551174"/>
              <a:gd name="connsiteY2" fmla="*/ 565351 h 3392036"/>
              <a:gd name="connsiteX3" fmla="*/ 7551174 w 7551174"/>
              <a:gd name="connsiteY3" fmla="*/ 2826685 h 3392036"/>
              <a:gd name="connsiteX4" fmla="*/ 6985823 w 7551174"/>
              <a:gd name="connsiteY4" fmla="*/ 3392036 h 3392036"/>
              <a:gd name="connsiteX5" fmla="*/ 565351 w 7551174"/>
              <a:gd name="connsiteY5" fmla="*/ 3392036 h 3392036"/>
              <a:gd name="connsiteX6" fmla="*/ 0 w 7551174"/>
              <a:gd name="connsiteY6" fmla="*/ 2826685 h 3392036"/>
              <a:gd name="connsiteX7" fmla="*/ 0 w 7551174"/>
              <a:gd name="connsiteY7" fmla="*/ 565351 h 3392036"/>
              <a:gd name="connsiteX8" fmla="*/ 565351 w 7551174"/>
              <a:gd name="connsiteY8" fmla="*/ 0 h 33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1174" h="3392036">
                <a:moveTo>
                  <a:pt x="565351" y="0"/>
                </a:moveTo>
                <a:lnTo>
                  <a:pt x="6985823" y="0"/>
                </a:lnTo>
                <a:cubicBezTo>
                  <a:pt x="7298058" y="0"/>
                  <a:pt x="7551174" y="253116"/>
                  <a:pt x="7551174" y="565351"/>
                </a:cubicBezTo>
                <a:lnTo>
                  <a:pt x="7551174" y="2826685"/>
                </a:lnTo>
                <a:cubicBezTo>
                  <a:pt x="7551174" y="3138920"/>
                  <a:pt x="7298058" y="3392036"/>
                  <a:pt x="6985823" y="3392036"/>
                </a:cubicBezTo>
                <a:lnTo>
                  <a:pt x="565351" y="3392036"/>
                </a:lnTo>
                <a:cubicBezTo>
                  <a:pt x="253116" y="3392036"/>
                  <a:pt x="0" y="3138920"/>
                  <a:pt x="0" y="2826685"/>
                </a:cubicBezTo>
                <a:lnTo>
                  <a:pt x="0" y="565351"/>
                </a:lnTo>
                <a:cubicBezTo>
                  <a:pt x="0" y="253116"/>
                  <a:pt x="253116" y="0"/>
                  <a:pt x="565351" y="0"/>
                </a:cubicBezTo>
                <a:close/>
              </a:path>
            </a:pathLst>
          </a:custGeom>
          <a:solidFill>
            <a:schemeClr val="tx1">
              <a:alpha val="43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7C9CD7-6EF7-4DE6-A840-B92A3B996C64}"/>
              </a:ext>
            </a:extLst>
          </p:cNvPr>
          <p:cNvSpPr txBox="1"/>
          <p:nvPr/>
        </p:nvSpPr>
        <p:spPr>
          <a:xfrm>
            <a:off x="4098910" y="2343109"/>
            <a:ext cx="7532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Știai că… în prezent există mai mult dioxid de carbon (CO2) în atmosferă decât oricând în ultimii 800 000 de ani?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DB207EB-B334-45FD-9885-C390CAD759F4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0C0749F-C2F3-422B-BE84-41FFF18800E6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E9841F5-8E50-4EB1-962C-44DEA46518BD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16047B-F3DE-4216-9417-8F4D35BAF72E}"/>
              </a:ext>
            </a:extLst>
          </p:cNvPr>
          <p:cNvSpPr txBox="1"/>
          <p:nvPr/>
        </p:nvSpPr>
        <p:spPr>
          <a:xfrm rot="16200000">
            <a:off x="-1372230" y="2921168"/>
            <a:ext cx="3383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</a:t>
            </a:r>
            <a:r>
              <a:rPr lang="x-none" sz="6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VOCARE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616118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540399-1100-4CC5-A908-392B4F065E43}"/>
              </a:ext>
            </a:extLst>
          </p:cNvPr>
          <p:cNvSpPr txBox="1"/>
          <p:nvPr/>
        </p:nvSpPr>
        <p:spPr>
          <a:xfrm>
            <a:off x="176719" y="257586"/>
            <a:ext cx="11838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6000" b="1" dirty="0">
                <a:solidFill>
                  <a:schemeClr val="accent1">
                    <a:lumMod val="75000"/>
                  </a:schemeClr>
                </a:solidFill>
              </a:rPr>
              <a:t>TEMA: Degradarea mediului natural.</a:t>
            </a:r>
          </a:p>
          <a:p>
            <a:pPr algn="ctr"/>
            <a:r>
              <a:rPr lang="x-none" sz="6000" b="1" dirty="0">
                <a:solidFill>
                  <a:schemeClr val="accent1">
                    <a:lumMod val="75000"/>
                  </a:schemeClr>
                </a:solidFill>
              </a:rPr>
              <a:t>Măsuri de protecție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3EE8B-67A1-41C0-BA87-C1EC08A45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7" y="2196578"/>
            <a:ext cx="4123944" cy="4123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19B2B4-43AB-4A87-9362-9CD3C0EB7D47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28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5FCE25-6337-477C-B84C-FCAEFBAAC839}"/>
              </a:ext>
            </a:extLst>
          </p:cNvPr>
          <p:cNvSpPr txBox="1"/>
          <p:nvPr/>
        </p:nvSpPr>
        <p:spPr>
          <a:xfrm>
            <a:off x="2026003" y="-25707"/>
            <a:ext cx="814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LA FINALUL LEC</a:t>
            </a: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ȚIEI VEȚI FI CAPABILI SĂ: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FA75340-C2AE-45B6-8522-62165762AC7B}"/>
              </a:ext>
            </a:extLst>
          </p:cNvPr>
          <p:cNvGrpSpPr/>
          <p:nvPr/>
        </p:nvGrpSpPr>
        <p:grpSpPr>
          <a:xfrm>
            <a:off x="43963" y="654678"/>
            <a:ext cx="6749600" cy="1609989"/>
            <a:chOff x="740909" y="1118971"/>
            <a:chExt cx="6150034" cy="16099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B314CC3-499B-44EE-84B7-1AD4FA931E8E}"/>
                </a:ext>
              </a:extLst>
            </p:cNvPr>
            <p:cNvSpPr/>
            <p:nvPr/>
          </p:nvSpPr>
          <p:spPr>
            <a:xfrm>
              <a:off x="740909" y="1357860"/>
              <a:ext cx="6150034" cy="11499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3ED052B-FB4F-4490-A7A4-F3C866A1A056}"/>
                </a:ext>
              </a:extLst>
            </p:cNvPr>
            <p:cNvGrpSpPr/>
            <p:nvPr/>
          </p:nvGrpSpPr>
          <p:grpSpPr>
            <a:xfrm>
              <a:off x="1107252" y="1118971"/>
              <a:ext cx="5159195" cy="1609989"/>
              <a:chOff x="2639307" y="1202932"/>
              <a:chExt cx="3910232" cy="122023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1A6A4306-EFD0-4E6C-8358-B3C69A91FFE2}"/>
                  </a:ext>
                </a:extLst>
              </p:cNvPr>
              <p:cNvSpPr/>
              <p:nvPr/>
            </p:nvSpPr>
            <p:spPr>
              <a:xfrm>
                <a:off x="2639310" y="1345593"/>
                <a:ext cx="3910229" cy="9483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87F7B136-459B-4936-B072-F2D39F0555E9}"/>
                  </a:ext>
                </a:extLst>
              </p:cNvPr>
              <p:cNvSpPr/>
              <p:nvPr/>
            </p:nvSpPr>
            <p:spPr>
              <a:xfrm>
                <a:off x="2639307" y="1202932"/>
                <a:ext cx="1220235" cy="1220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83C339E-E19D-4910-8CDE-E417F90F62AE}"/>
                </a:ext>
              </a:extLst>
            </p:cNvPr>
            <p:cNvSpPr/>
            <p:nvPr/>
          </p:nvSpPr>
          <p:spPr>
            <a:xfrm>
              <a:off x="1298668" y="1319232"/>
              <a:ext cx="1227156" cy="1227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w Cen MT" panose="020B0602020104020603" pitchFamily="34" charset="0"/>
                </a:rPr>
                <a:t>1</a:t>
              </a:r>
              <a:endParaRPr lang="ru-RU" sz="4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7FE6638-D102-4A0D-B899-12E1172B4488}"/>
                </a:ext>
              </a:extLst>
            </p:cNvPr>
            <p:cNvSpPr txBox="1"/>
            <p:nvPr/>
          </p:nvSpPr>
          <p:spPr>
            <a:xfrm>
              <a:off x="2261986" y="1346059"/>
              <a:ext cx="4342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tx2">
                      <a:lumMod val="75000"/>
                    </a:schemeClr>
                  </a:solidFill>
                  <a:latin typeface="Tw Cen MT" panose="020B0602020104020603" pitchFamily="34" charset="0"/>
                </a:rPr>
                <a:t>Distingeți semnificația termenilor:</a:t>
              </a:r>
            </a:p>
            <a:p>
              <a:pPr algn="ctr"/>
              <a:r>
                <a:rPr lang="x-none" sz="2000" b="1" dirty="0">
                  <a:solidFill>
                    <a:schemeClr val="tx2">
                      <a:lumMod val="75000"/>
                    </a:schemeClr>
                  </a:solidFill>
                  <a:latin typeface="Tw Cen MT" panose="020B0602020104020603" pitchFamily="34" charset="0"/>
                </a:rPr>
                <a:t>impact antropic,impact natural,degradarea mediului,poluarea mediului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9880375-FB82-4DBE-972D-503C649FFEAC}"/>
              </a:ext>
            </a:extLst>
          </p:cNvPr>
          <p:cNvGrpSpPr/>
          <p:nvPr/>
        </p:nvGrpSpPr>
        <p:grpSpPr>
          <a:xfrm>
            <a:off x="4817231" y="2043467"/>
            <a:ext cx="7093716" cy="1609989"/>
            <a:chOff x="5465309" y="2701624"/>
            <a:chExt cx="6150034" cy="16099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36190F71-2342-4615-82C8-676E103AEBE1}"/>
                </a:ext>
              </a:extLst>
            </p:cNvPr>
            <p:cNvSpPr/>
            <p:nvPr/>
          </p:nvSpPr>
          <p:spPr>
            <a:xfrm>
              <a:off x="5465309" y="2940513"/>
              <a:ext cx="6150034" cy="11499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A420222A-C05D-436D-AB59-891A49BFBDEF}"/>
                </a:ext>
              </a:extLst>
            </p:cNvPr>
            <p:cNvGrpSpPr/>
            <p:nvPr/>
          </p:nvGrpSpPr>
          <p:grpSpPr>
            <a:xfrm>
              <a:off x="5831652" y="2701624"/>
              <a:ext cx="5244037" cy="1609989"/>
              <a:chOff x="2639307" y="1202932"/>
              <a:chExt cx="3974535" cy="1220235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AD4CFBEF-00CE-4CCC-AEF1-7E22A4A8D4D2}"/>
                  </a:ext>
                </a:extLst>
              </p:cNvPr>
              <p:cNvSpPr/>
              <p:nvPr/>
            </p:nvSpPr>
            <p:spPr>
              <a:xfrm>
                <a:off x="2639311" y="1345593"/>
                <a:ext cx="3974531" cy="9483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A9290593-34CD-4647-A2E6-C8218966E9EE}"/>
                  </a:ext>
                </a:extLst>
              </p:cNvPr>
              <p:cNvSpPr/>
              <p:nvPr/>
            </p:nvSpPr>
            <p:spPr>
              <a:xfrm>
                <a:off x="2639307" y="1202932"/>
                <a:ext cx="1220235" cy="1220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C3CE0E4-CCB0-4A0D-AB4D-6BC513E3A54A}"/>
                </a:ext>
              </a:extLst>
            </p:cNvPr>
            <p:cNvSpPr/>
            <p:nvPr/>
          </p:nvSpPr>
          <p:spPr>
            <a:xfrm>
              <a:off x="6023068" y="2901885"/>
              <a:ext cx="1227156" cy="1227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latin typeface="Tw Cen MT" panose="020B0602020104020603" pitchFamily="34" charset="0"/>
                </a:rPr>
                <a:t>2</a:t>
              </a:r>
              <a:endParaRPr lang="ru-RU" sz="44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FC5934C-2407-4B8C-A12D-D113DFE19617}"/>
                </a:ext>
              </a:extLst>
            </p:cNvPr>
            <p:cNvSpPr txBox="1"/>
            <p:nvPr/>
          </p:nvSpPr>
          <p:spPr>
            <a:xfrm>
              <a:off x="7068692" y="3152675"/>
              <a:ext cx="3812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tx2">
                      <a:lumMod val="75000"/>
                    </a:schemeClr>
                  </a:solidFill>
                  <a:latin typeface="Tw Cen MT" panose="020B0602020104020603" pitchFamily="34" charset="0"/>
                </a:rPr>
                <a:t>Prezentați tipurile de degradare și poluare a mediului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3DADDD0-DF3C-4A47-BA83-D3B31C96B750}"/>
              </a:ext>
            </a:extLst>
          </p:cNvPr>
          <p:cNvGrpSpPr/>
          <p:nvPr/>
        </p:nvGrpSpPr>
        <p:grpSpPr>
          <a:xfrm>
            <a:off x="919576" y="3541948"/>
            <a:ext cx="7945921" cy="1609989"/>
            <a:chOff x="570462" y="4191735"/>
            <a:chExt cx="6150034" cy="160998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EB044A5C-C207-4602-80F7-1CCBFCFE6B9B}"/>
                </a:ext>
              </a:extLst>
            </p:cNvPr>
            <p:cNvSpPr/>
            <p:nvPr/>
          </p:nvSpPr>
          <p:spPr>
            <a:xfrm>
              <a:off x="570462" y="4430624"/>
              <a:ext cx="6150034" cy="11499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2A3433ED-6C42-405E-82AE-28E16FE65AEC}"/>
                </a:ext>
              </a:extLst>
            </p:cNvPr>
            <p:cNvGrpSpPr/>
            <p:nvPr/>
          </p:nvGrpSpPr>
          <p:grpSpPr>
            <a:xfrm>
              <a:off x="936805" y="4191735"/>
              <a:ext cx="5308366" cy="1609989"/>
              <a:chOff x="2639307" y="1202932"/>
              <a:chExt cx="4023291" cy="1220235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FADA6427-4DD8-49D2-91E9-3E32F23453F9}"/>
                  </a:ext>
                </a:extLst>
              </p:cNvPr>
              <p:cNvSpPr/>
              <p:nvPr/>
            </p:nvSpPr>
            <p:spPr>
              <a:xfrm>
                <a:off x="2639310" y="1345593"/>
                <a:ext cx="4023288" cy="9483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B14306DE-0EB5-44F1-A65A-F07B80474F0F}"/>
                  </a:ext>
                </a:extLst>
              </p:cNvPr>
              <p:cNvSpPr/>
              <p:nvPr/>
            </p:nvSpPr>
            <p:spPr>
              <a:xfrm>
                <a:off x="2639307" y="1202932"/>
                <a:ext cx="1220235" cy="1220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132E2F14-CAE9-4245-9B56-83BBF876B3F0}"/>
                </a:ext>
              </a:extLst>
            </p:cNvPr>
            <p:cNvSpPr/>
            <p:nvPr/>
          </p:nvSpPr>
          <p:spPr>
            <a:xfrm>
              <a:off x="1128221" y="4391996"/>
              <a:ext cx="1227156" cy="1227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latin typeface="Tw Cen MT" panose="020B0602020104020603" pitchFamily="34" charset="0"/>
                </a:rPr>
                <a:t>3</a:t>
              </a:r>
              <a:endParaRPr lang="ru-RU" sz="44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B3804D9-A2F2-4416-9BC9-973C1C61C593}"/>
                </a:ext>
              </a:extLst>
            </p:cNvPr>
            <p:cNvSpPr txBox="1"/>
            <p:nvPr/>
          </p:nvSpPr>
          <p:spPr>
            <a:xfrm>
              <a:off x="2099879" y="4403219"/>
              <a:ext cx="42325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tx2">
                      <a:lumMod val="75000"/>
                    </a:schemeClr>
                  </a:solidFill>
                  <a:latin typeface="Tw Cen MT" panose="020B0602020104020603" pitchFamily="34" charset="0"/>
                </a:rPr>
                <a:t>Identificați sursele de poluare,consecințele poluării și măsurile de protecție caracteristice componentelor mediului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4CC836C3-E120-4632-87E7-61E2809763EB}"/>
              </a:ext>
            </a:extLst>
          </p:cNvPr>
          <p:cNvGrpSpPr/>
          <p:nvPr/>
        </p:nvGrpSpPr>
        <p:grpSpPr>
          <a:xfrm>
            <a:off x="4817231" y="5162369"/>
            <a:ext cx="6656312" cy="1609989"/>
            <a:chOff x="6023068" y="5233496"/>
            <a:chExt cx="6150034" cy="16099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FA6D3064-0269-4373-AD93-019016C5CD2E}"/>
                </a:ext>
              </a:extLst>
            </p:cNvPr>
            <p:cNvSpPr/>
            <p:nvPr/>
          </p:nvSpPr>
          <p:spPr>
            <a:xfrm>
              <a:off x="6023068" y="5472385"/>
              <a:ext cx="6150034" cy="11499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F342C6C9-1C21-46C8-BDB6-C93E9D189B4F}"/>
                </a:ext>
              </a:extLst>
            </p:cNvPr>
            <p:cNvGrpSpPr/>
            <p:nvPr/>
          </p:nvGrpSpPr>
          <p:grpSpPr>
            <a:xfrm>
              <a:off x="6389411" y="5233496"/>
              <a:ext cx="5159195" cy="1609989"/>
              <a:chOff x="2639307" y="1202932"/>
              <a:chExt cx="3910232" cy="1220235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4A2FD159-6D99-47F1-96E6-84CD69CFB0C0}"/>
                  </a:ext>
                </a:extLst>
              </p:cNvPr>
              <p:cNvSpPr/>
              <p:nvPr/>
            </p:nvSpPr>
            <p:spPr>
              <a:xfrm>
                <a:off x="2639310" y="1345593"/>
                <a:ext cx="3910229" cy="9483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35C60C15-9C89-42DB-B53B-CE5405AF7D65}"/>
                  </a:ext>
                </a:extLst>
              </p:cNvPr>
              <p:cNvSpPr/>
              <p:nvPr/>
            </p:nvSpPr>
            <p:spPr>
              <a:xfrm>
                <a:off x="2639307" y="1202932"/>
                <a:ext cx="1220235" cy="1220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450180DA-E570-4F06-B0DD-F0D4F0DADB9F}"/>
                </a:ext>
              </a:extLst>
            </p:cNvPr>
            <p:cNvSpPr/>
            <p:nvPr/>
          </p:nvSpPr>
          <p:spPr>
            <a:xfrm>
              <a:off x="6580827" y="5433757"/>
              <a:ext cx="1227156" cy="1227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latin typeface="Tw Cen MT" panose="020B0602020104020603" pitchFamily="34" charset="0"/>
                </a:rPr>
                <a:t>4</a:t>
              </a:r>
              <a:endParaRPr lang="ru-RU" sz="4400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34E317F-7227-4BC8-AACC-6B68DCFCC754}"/>
                </a:ext>
              </a:extLst>
            </p:cNvPr>
            <p:cNvSpPr txBox="1"/>
            <p:nvPr/>
          </p:nvSpPr>
          <p:spPr>
            <a:xfrm>
              <a:off x="7685189" y="5539503"/>
              <a:ext cx="3954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tx2">
                      <a:lumMod val="75000"/>
                    </a:schemeClr>
                  </a:solidFill>
                  <a:latin typeface="Tw Cen MT" panose="020B0602020104020603" pitchFamily="34" charset="0"/>
                </a:rPr>
                <a:t>Manifestați o atitudine corectă și un comportament constructiv față de calitatea mediului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86E78B-E3C5-42F1-BB06-266F09FDBC5C}"/>
              </a:ext>
            </a:extLst>
          </p:cNvPr>
          <p:cNvGrpSpPr/>
          <p:nvPr/>
        </p:nvGrpSpPr>
        <p:grpSpPr>
          <a:xfrm flipH="1">
            <a:off x="9529574" y="470998"/>
            <a:ext cx="2662426" cy="654540"/>
            <a:chOff x="0" y="471950"/>
            <a:chExt cx="2662426" cy="6545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996B3C0-AF76-4A5B-91D3-63C0D4C80AAF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FC97766-03FF-4642-B612-17110036C49F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pPr algn="r"/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C50E1B-D778-4BC5-BC48-109E952EB05A}"/>
              </a:ext>
            </a:extLst>
          </p:cNvPr>
          <p:cNvSpPr txBox="1"/>
          <p:nvPr/>
        </p:nvSpPr>
        <p:spPr>
          <a:xfrm rot="16200000">
            <a:off x="-2031805" y="4179863"/>
            <a:ext cx="470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814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914BB-C5D6-4B4F-9910-A1427EA0526F}"/>
              </a:ext>
            </a:extLst>
          </p:cNvPr>
          <p:cNvSpPr txBox="1"/>
          <p:nvPr/>
        </p:nvSpPr>
        <p:spPr>
          <a:xfrm>
            <a:off x="2662426" y="5591937"/>
            <a:ext cx="11656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PANDEMII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A01B17-EBA3-430E-8999-34ED61F20EAE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3A15EE3-AA71-4ACA-BA3B-E4F1EAF3937E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65CC663-5FC7-4281-AB8E-03409F6FE608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826A415-7901-4197-956F-34C3F9270029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298B81-99A0-4D2D-9EFB-31E02EC196F1}"/>
              </a:ext>
            </a:extLst>
          </p:cNvPr>
          <p:cNvSpPr txBox="1"/>
          <p:nvPr/>
        </p:nvSpPr>
        <p:spPr>
          <a:xfrm>
            <a:off x="6235113" y="6457890"/>
            <a:ext cx="595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Procese/fenomene cu impact asupra mediului natural.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BFFB35-A10C-4A72-9773-56FE21F63920}"/>
              </a:ext>
            </a:extLst>
          </p:cNvPr>
          <p:cNvSpPr txBox="1"/>
          <p:nvPr/>
        </p:nvSpPr>
        <p:spPr>
          <a:xfrm>
            <a:off x="2291837" y="2056351"/>
            <a:ext cx="12586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DEFRIȘARE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64965-2BB2-45BC-901E-83154B542AB3}"/>
              </a:ext>
            </a:extLst>
          </p:cNvPr>
          <p:cNvSpPr txBox="1"/>
          <p:nvPr/>
        </p:nvSpPr>
        <p:spPr>
          <a:xfrm>
            <a:off x="1058329" y="3409107"/>
            <a:ext cx="349980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</a:t>
            </a:r>
            <a:r>
              <a:rPr lang="x-none" sz="1800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EV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</a:t>
            </a:r>
            <a:r>
              <a:rPr lang="x-none" sz="1800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RSAREA </a:t>
            </a:r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APELOR REZIDUALE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82C44D-AAFC-4B1E-BC92-67AF6DD0AFE1}"/>
              </a:ext>
            </a:extLst>
          </p:cNvPr>
          <p:cNvSpPr txBox="1"/>
          <p:nvPr/>
        </p:nvSpPr>
        <p:spPr>
          <a:xfrm>
            <a:off x="1917834" y="2530560"/>
            <a:ext cx="22653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CENTRALE ELECTRICE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0163E2-1E40-4B79-8928-C88565E8CC45}"/>
              </a:ext>
            </a:extLst>
          </p:cNvPr>
          <p:cNvSpPr txBox="1"/>
          <p:nvPr/>
        </p:nvSpPr>
        <p:spPr>
          <a:xfrm>
            <a:off x="1525431" y="2966361"/>
            <a:ext cx="24093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ACCIDENTE NUCLEARE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821D1C-6084-44E9-AEDF-F6A1BB0910CD}"/>
              </a:ext>
            </a:extLst>
          </p:cNvPr>
          <p:cNvSpPr txBox="1"/>
          <p:nvPr/>
        </p:nvSpPr>
        <p:spPr>
          <a:xfrm>
            <a:off x="1191771" y="4280284"/>
            <a:ext cx="234711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ALUNECĂRI DE TEREN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FFA1BE-DC0D-4B11-A704-E95A6FFAB456}"/>
              </a:ext>
            </a:extLst>
          </p:cNvPr>
          <p:cNvSpPr txBox="1"/>
          <p:nvPr/>
        </p:nvSpPr>
        <p:spPr>
          <a:xfrm>
            <a:off x="2870194" y="4721185"/>
            <a:ext cx="9689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SECETĂ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823980-8E29-4718-BB59-9A846383E4B4}"/>
              </a:ext>
            </a:extLst>
          </p:cNvPr>
          <p:cNvSpPr txBox="1"/>
          <p:nvPr/>
        </p:nvSpPr>
        <p:spPr>
          <a:xfrm>
            <a:off x="952061" y="3844908"/>
            <a:ext cx="21232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ERUPȚII VULCANICE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D48B8D-A5ED-4A3F-B7D3-FCAAAE006792}"/>
              </a:ext>
            </a:extLst>
          </p:cNvPr>
          <p:cNvSpPr txBox="1"/>
          <p:nvPr/>
        </p:nvSpPr>
        <p:spPr>
          <a:xfrm>
            <a:off x="952061" y="5156561"/>
            <a:ext cx="26645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CUTREMURE DE PĂMÂNT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4CCF80-A077-49E1-96AC-781B4E9959CF}"/>
              </a:ext>
            </a:extLst>
          </p:cNvPr>
          <p:cNvSpPr txBox="1"/>
          <p:nvPr/>
        </p:nvSpPr>
        <p:spPr>
          <a:xfrm>
            <a:off x="6091653" y="4721185"/>
            <a:ext cx="20265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IMPACT NATURAL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6C36EA-F955-4E7D-9715-FEA08948A327}"/>
              </a:ext>
            </a:extLst>
          </p:cNvPr>
          <p:cNvSpPr txBox="1"/>
          <p:nvPr/>
        </p:nvSpPr>
        <p:spPr>
          <a:xfrm>
            <a:off x="6091653" y="2966361"/>
            <a:ext cx="20265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IMPACT ANTROPIC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10FC11-87C5-499C-8004-2F26EE57158A}"/>
              </a:ext>
            </a:extLst>
          </p:cNvPr>
          <p:cNvSpPr txBox="1"/>
          <p:nvPr/>
        </p:nvSpPr>
        <p:spPr>
          <a:xfrm>
            <a:off x="9132791" y="4721185"/>
            <a:ext cx="25939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DEGRADAREA MEDIULUI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202B8F-D46C-469A-B1B0-1BC856BFAB7D}"/>
              </a:ext>
            </a:extLst>
          </p:cNvPr>
          <p:cNvSpPr txBox="1"/>
          <p:nvPr/>
        </p:nvSpPr>
        <p:spPr>
          <a:xfrm>
            <a:off x="9132791" y="2241017"/>
            <a:ext cx="25939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PROTEC</a:t>
            </a:r>
            <a:r>
              <a:rPr lang="x-none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ȚIA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MEDIULUI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AC262FC-5A69-4D3C-A3C8-3AB1E42D511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8118233" y="3151027"/>
            <a:ext cx="1014558" cy="175482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FF2618D-FAA4-420E-B205-7DC07AE8D239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8118233" y="2425683"/>
            <a:ext cx="1014558" cy="72534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3D48033-9B54-431F-94BA-EC0A7187BBD2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8118233" y="4905851"/>
            <a:ext cx="101455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E51EB63-38B4-4CCE-BD12-5661D4E0D2D8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3075335" y="4029574"/>
            <a:ext cx="3016318" cy="87627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6538D3A-9124-4455-9CD3-5FA6CD5D7AFA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3538888" y="4464950"/>
            <a:ext cx="2552765" cy="44090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3CFD5B0-DC1F-4E1A-99D8-0803D4676B2C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3839108" y="4905851"/>
            <a:ext cx="225254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D11037E-1ECC-42D8-9B4B-591CEB115668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3616573" y="4905851"/>
            <a:ext cx="2475080" cy="43537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B2FBFEE-D590-4BB0-9875-D773B3329FFE}"/>
              </a:ext>
            </a:extLst>
          </p:cNvPr>
          <p:cNvCxnSpPr>
            <a:stCxn id="3" idx="3"/>
            <a:endCxn id="13" idx="1"/>
          </p:cNvCxnSpPr>
          <p:nvPr/>
        </p:nvCxnSpPr>
        <p:spPr>
          <a:xfrm flipV="1">
            <a:off x="3828066" y="4905851"/>
            <a:ext cx="2263587" cy="8707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A56875-D0DC-4DEA-8402-A8EEA9FF36FB}"/>
              </a:ext>
            </a:extLst>
          </p:cNvPr>
          <p:cNvSpPr txBox="1"/>
          <p:nvPr/>
        </p:nvSpPr>
        <p:spPr>
          <a:xfrm>
            <a:off x="1891428" y="1162657"/>
            <a:ext cx="26645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x-none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REDUCEREA,RECICLAREA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CBFAEBA0-8848-4942-BCFC-BB9FC54AA5B1}"/>
              </a:ext>
            </a:extLst>
          </p:cNvPr>
          <p:cNvCxnSpPr>
            <a:stCxn id="45" idx="3"/>
            <a:endCxn id="15" idx="1"/>
          </p:cNvCxnSpPr>
          <p:nvPr/>
        </p:nvCxnSpPr>
        <p:spPr>
          <a:xfrm>
            <a:off x="4555940" y="1347323"/>
            <a:ext cx="1535713" cy="18037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85A791D-6F8C-4E94-94A1-23BAEE2EB472}"/>
              </a:ext>
            </a:extLst>
          </p:cNvPr>
          <p:cNvCxnSpPr>
            <a:stCxn id="5" idx="3"/>
            <a:endCxn id="15" idx="1"/>
          </p:cNvCxnSpPr>
          <p:nvPr/>
        </p:nvCxnSpPr>
        <p:spPr>
          <a:xfrm>
            <a:off x="3550515" y="2241017"/>
            <a:ext cx="2541138" cy="9100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0758B375-7D12-44BC-B732-8094038D2809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4183198" y="2715226"/>
            <a:ext cx="1908455" cy="43580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C31370D5-61A2-40F1-9404-AE02928F4BA6}"/>
              </a:ext>
            </a:extLst>
          </p:cNvPr>
          <p:cNvCxnSpPr>
            <a:stCxn id="8" idx="3"/>
            <a:endCxn id="15" idx="1"/>
          </p:cNvCxnSpPr>
          <p:nvPr/>
        </p:nvCxnSpPr>
        <p:spPr>
          <a:xfrm>
            <a:off x="3934809" y="3151027"/>
            <a:ext cx="215684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0566996E-9B9F-44BA-9635-B607500F0A7F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4558134" y="3151027"/>
            <a:ext cx="1533519" cy="4427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7A56875-D0DC-4DEA-8402-A8EEA9FF36FB}"/>
              </a:ext>
            </a:extLst>
          </p:cNvPr>
          <p:cNvSpPr txBox="1"/>
          <p:nvPr/>
        </p:nvSpPr>
        <p:spPr>
          <a:xfrm>
            <a:off x="1897315" y="1647919"/>
            <a:ext cx="23064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SĂDIREA ARBORILOR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7A56875-D0DC-4DEA-8402-A8EEA9FF36FB}"/>
              </a:ext>
            </a:extLst>
          </p:cNvPr>
          <p:cNvSpPr txBox="1"/>
          <p:nvPr/>
        </p:nvSpPr>
        <p:spPr>
          <a:xfrm>
            <a:off x="2537337" y="708986"/>
            <a:ext cx="37077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UTILIZAREA ENERGIEI ALTERNATIVE</a:t>
            </a:r>
            <a:endParaRPr lang="x-none" sz="1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0" name="Straight Arrow Connector 46">
            <a:extLst>
              <a:ext uri="{FF2B5EF4-FFF2-40B4-BE49-F238E27FC236}">
                <a16:creationId xmlns:a16="http://schemas.microsoft.com/office/drawing/2014/main" xmlns="" id="{CBFAEBA0-8848-4942-BCFC-BB9FC54AA5B1}"/>
              </a:ext>
            </a:extLst>
          </p:cNvPr>
          <p:cNvCxnSpPr/>
          <p:nvPr/>
        </p:nvCxnSpPr>
        <p:spPr>
          <a:xfrm>
            <a:off x="5158564" y="1078318"/>
            <a:ext cx="933089" cy="207270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46">
            <a:extLst>
              <a:ext uri="{FF2B5EF4-FFF2-40B4-BE49-F238E27FC236}">
                <a16:creationId xmlns:a16="http://schemas.microsoft.com/office/drawing/2014/main" xmlns="" id="{CBFAEBA0-8848-4942-BCFC-BB9FC54AA5B1}"/>
              </a:ext>
            </a:extLst>
          </p:cNvPr>
          <p:cNvCxnSpPr>
            <a:endCxn id="15" idx="1"/>
          </p:cNvCxnSpPr>
          <p:nvPr/>
        </p:nvCxnSpPr>
        <p:spPr>
          <a:xfrm>
            <a:off x="4183198" y="1832585"/>
            <a:ext cx="1908455" cy="131844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780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1A89049-0A90-48EE-92D4-B3A1E6CF2DFE}"/>
              </a:ext>
            </a:extLst>
          </p:cNvPr>
          <p:cNvSpPr/>
          <p:nvPr/>
        </p:nvSpPr>
        <p:spPr>
          <a:xfrm>
            <a:off x="4360211" y="5398332"/>
            <a:ext cx="6558157" cy="1058929"/>
          </a:xfrm>
          <a:prstGeom prst="roundRect">
            <a:avLst>
              <a:gd name="adj" fmla="val 47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A01CBFB-C383-46AD-B634-BDA3597DC0B1}"/>
              </a:ext>
            </a:extLst>
          </p:cNvPr>
          <p:cNvSpPr/>
          <p:nvPr/>
        </p:nvSpPr>
        <p:spPr>
          <a:xfrm>
            <a:off x="5347384" y="4152688"/>
            <a:ext cx="5570985" cy="1058929"/>
          </a:xfrm>
          <a:prstGeom prst="roundRect">
            <a:avLst>
              <a:gd name="adj" fmla="val 47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3D7A3A5-BDB9-4F64-94AB-9A6813A699EC}"/>
              </a:ext>
            </a:extLst>
          </p:cNvPr>
          <p:cNvSpPr/>
          <p:nvPr/>
        </p:nvSpPr>
        <p:spPr>
          <a:xfrm>
            <a:off x="4360211" y="412849"/>
            <a:ext cx="6558157" cy="1058929"/>
          </a:xfrm>
          <a:prstGeom prst="roundRect">
            <a:avLst>
              <a:gd name="adj" fmla="val 47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D489D4-C840-46C3-B00B-8AB4458F036F}"/>
              </a:ext>
            </a:extLst>
          </p:cNvPr>
          <p:cNvSpPr txBox="1"/>
          <p:nvPr/>
        </p:nvSpPr>
        <p:spPr>
          <a:xfrm>
            <a:off x="4833820" y="413512"/>
            <a:ext cx="568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Impact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antropic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acţiunile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umane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existente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şi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potenţiale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) care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interferează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asupra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componentelor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sănătăţii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şi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bunăstării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umane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dintr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-un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teritoriu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endParaRPr lang="x-none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E17CA8-F4A7-4F1D-8241-BA1F08D30C9E}"/>
              </a:ext>
            </a:extLst>
          </p:cNvPr>
          <p:cNvSpPr txBox="1"/>
          <p:nvPr/>
        </p:nvSpPr>
        <p:spPr>
          <a:xfrm>
            <a:off x="4833820" y="5419964"/>
            <a:ext cx="568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Protecţia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totalitatea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acţiunilor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întreprinse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societate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pentru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menţinerea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echilibrului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ecologic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şi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chiar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îmbunătăţirea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calităţii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factorilor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naturali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979EE3D-4670-40C8-AF89-8843A7F328B7}"/>
              </a:ext>
            </a:extLst>
          </p:cNvPr>
          <p:cNvGrpSpPr/>
          <p:nvPr/>
        </p:nvGrpSpPr>
        <p:grpSpPr>
          <a:xfrm>
            <a:off x="1914264" y="1341718"/>
            <a:ext cx="3616713" cy="4174563"/>
            <a:chOff x="1844675" y="1361945"/>
            <a:chExt cx="3616713" cy="417456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6D0752E4-1CF5-4EF5-BEE1-DB4F0485A311}"/>
                </a:ext>
              </a:extLst>
            </p:cNvPr>
            <p:cNvCxnSpPr>
              <a:cxnSpLocks/>
            </p:cNvCxnSpPr>
            <p:nvPr/>
          </p:nvCxnSpPr>
          <p:spPr>
            <a:xfrm rot="3600000" flipV="1">
              <a:off x="4191345" y="1746629"/>
              <a:ext cx="0" cy="225184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3A5769FA-6A78-490B-8BE1-120EB8E20D2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35467" y="2303079"/>
              <a:ext cx="0" cy="2251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844F56E8-4EC0-4166-95D4-FF4FF60C022B}"/>
                </a:ext>
              </a:extLst>
            </p:cNvPr>
            <p:cNvCxnSpPr>
              <a:cxnSpLocks/>
            </p:cNvCxnSpPr>
            <p:nvPr/>
          </p:nvCxnSpPr>
          <p:spPr>
            <a:xfrm rot="7200000" flipV="1">
              <a:off x="4207772" y="2876142"/>
              <a:ext cx="0" cy="225184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xmlns="" id="{0E1735E4-309D-4ADD-95A2-F3C7DDFD1161}"/>
                </a:ext>
              </a:extLst>
            </p:cNvPr>
            <p:cNvSpPr/>
            <p:nvPr/>
          </p:nvSpPr>
          <p:spPr>
            <a:xfrm rot="19778843">
              <a:off x="1856990" y="2070504"/>
              <a:ext cx="2718569" cy="2730015"/>
            </a:xfrm>
            <a:prstGeom prst="pie">
              <a:avLst>
                <a:gd name="adj1" fmla="val 2693752"/>
                <a:gd name="adj2" fmla="val 450247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xmlns="" id="{90343BCF-7003-4ED7-AE3C-658F18FC5B19}"/>
                </a:ext>
              </a:extLst>
            </p:cNvPr>
            <p:cNvSpPr/>
            <p:nvPr/>
          </p:nvSpPr>
          <p:spPr>
            <a:xfrm rot="17932614">
              <a:off x="1859787" y="2073305"/>
              <a:ext cx="2718569" cy="2730015"/>
            </a:xfrm>
            <a:prstGeom prst="pie">
              <a:avLst>
                <a:gd name="adj1" fmla="val 2693752"/>
                <a:gd name="adj2" fmla="val 450247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xmlns="" id="{679D52E9-94C6-4EB0-ABAA-DCDBE8F10C3E}"/>
                </a:ext>
              </a:extLst>
            </p:cNvPr>
            <p:cNvSpPr/>
            <p:nvPr/>
          </p:nvSpPr>
          <p:spPr>
            <a:xfrm rot="14381631">
              <a:off x="1859485" y="2060980"/>
              <a:ext cx="2718569" cy="2730015"/>
            </a:xfrm>
            <a:prstGeom prst="pie">
              <a:avLst>
                <a:gd name="adj1" fmla="val 2693752"/>
                <a:gd name="adj2" fmla="val 4502475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F304D5D-793A-4199-9BF2-5EEABA077442}"/>
                </a:ext>
              </a:extLst>
            </p:cNvPr>
            <p:cNvGrpSpPr/>
            <p:nvPr/>
          </p:nvGrpSpPr>
          <p:grpSpPr>
            <a:xfrm>
              <a:off x="1844675" y="1361945"/>
              <a:ext cx="2743200" cy="4174563"/>
              <a:chOff x="1844675" y="1361945"/>
              <a:chExt cx="2743200" cy="4174563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03D20030-85CC-438B-95BF-C85257F43B05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V="1">
                <a:off x="3781751" y="1361945"/>
                <a:ext cx="0" cy="2251842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202DDE68-1935-4B50-BE9D-D366371815FC}"/>
                  </a:ext>
                </a:extLst>
              </p:cNvPr>
              <p:cNvSpPr/>
              <p:nvPr/>
            </p:nvSpPr>
            <p:spPr>
              <a:xfrm>
                <a:off x="1844675" y="2057400"/>
                <a:ext cx="2743200" cy="2743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xmlns="" id="{6AA0E875-72D1-4B4B-A0EA-849EE2102F24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0" flipV="1">
                <a:off x="3788338" y="3284666"/>
                <a:ext cx="0" cy="2251842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xmlns="" id="{A9FDCC7B-6A81-4839-B05B-509A830DCE2A}"/>
                  </a:ext>
                </a:extLst>
              </p:cNvPr>
              <p:cNvSpPr/>
              <p:nvPr/>
            </p:nvSpPr>
            <p:spPr>
              <a:xfrm>
                <a:off x="1859964" y="2070585"/>
                <a:ext cx="2718569" cy="2730015"/>
              </a:xfrm>
              <a:prstGeom prst="pie">
                <a:avLst>
                  <a:gd name="adj1" fmla="val 2693752"/>
                  <a:gd name="adj2" fmla="val 450247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xmlns="" id="{8CF008BF-90C2-4CFE-A714-75AEB75E6896}"/>
                  </a:ext>
                </a:extLst>
              </p:cNvPr>
              <p:cNvSpPr/>
              <p:nvPr/>
            </p:nvSpPr>
            <p:spPr>
              <a:xfrm rot="16200000">
                <a:off x="1856985" y="2060980"/>
                <a:ext cx="2718569" cy="2730015"/>
              </a:xfrm>
              <a:prstGeom prst="pie">
                <a:avLst>
                  <a:gd name="adj1" fmla="val 2693752"/>
                  <a:gd name="adj2" fmla="val 4502475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BF8145B-0466-488C-AB14-385A152AC6B1}"/>
                  </a:ext>
                </a:extLst>
              </p:cNvPr>
              <p:cNvSpPr/>
              <p:nvPr/>
            </p:nvSpPr>
            <p:spPr>
              <a:xfrm>
                <a:off x="2426550" y="2637439"/>
                <a:ext cx="1594739" cy="159473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598DFB1-D6A4-46C8-BBDE-1821C9014AF8}"/>
                  </a:ext>
                </a:extLst>
              </p:cNvPr>
              <p:cNvSpPr txBox="1"/>
              <p:nvPr/>
            </p:nvSpPr>
            <p:spPr>
              <a:xfrm>
                <a:off x="2382009" y="3214219"/>
                <a:ext cx="16607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Termeni cheie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091961A-4929-4050-B869-77EFF8C1B03B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E84F2CA2-6B38-4E96-8E66-C79762574138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3C307CF-8021-4C03-98CB-587753256676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8B50C9F-C850-47EC-9AC8-0B4697057959}"/>
              </a:ext>
            </a:extLst>
          </p:cNvPr>
          <p:cNvSpPr/>
          <p:nvPr/>
        </p:nvSpPr>
        <p:spPr>
          <a:xfrm>
            <a:off x="5347385" y="1659462"/>
            <a:ext cx="5570986" cy="1058929"/>
          </a:xfrm>
          <a:prstGeom prst="roundRect">
            <a:avLst>
              <a:gd name="adj" fmla="val 47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093FC2-8985-4B79-92AD-E2DDF0C31A4C}"/>
              </a:ext>
            </a:extLst>
          </p:cNvPr>
          <p:cNvSpPr txBox="1"/>
          <p:nvPr/>
        </p:nvSpPr>
        <p:spPr>
          <a:xfrm>
            <a:off x="5485476" y="1749517"/>
            <a:ext cx="516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Impact natural –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acțiunea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proceselor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și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fenomenelor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naturale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asupra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componentelor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conducând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modificarea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6ED3148-565E-41B9-BA67-242312B5AB6A}"/>
              </a:ext>
            </a:extLst>
          </p:cNvPr>
          <p:cNvSpPr/>
          <p:nvPr/>
        </p:nvSpPr>
        <p:spPr>
          <a:xfrm>
            <a:off x="5485476" y="2907045"/>
            <a:ext cx="6423495" cy="1058929"/>
          </a:xfrm>
          <a:prstGeom prst="roundRect">
            <a:avLst>
              <a:gd name="adj" fmla="val 47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A220BE-EB76-4AA6-A96B-27EFDC423C0B}"/>
              </a:ext>
            </a:extLst>
          </p:cNvPr>
          <p:cNvSpPr txBox="1"/>
          <p:nvPr/>
        </p:nvSpPr>
        <p:spPr>
          <a:xfrm>
            <a:off x="5847571" y="4211951"/>
            <a:ext cx="46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Poluarea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alterarea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fizică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chimică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biologică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și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bacteriologică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peste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limita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admisibilă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7F5C0D-6C74-498A-AF5E-6D9A894E12E0}"/>
              </a:ext>
            </a:extLst>
          </p:cNvPr>
          <p:cNvSpPr txBox="1"/>
          <p:nvPr/>
        </p:nvSpPr>
        <p:spPr>
          <a:xfrm>
            <a:off x="5847571" y="2907045"/>
            <a:ext cx="580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Degradarea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–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procesul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reducere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sau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pierdere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calității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lui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care se produce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atât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în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urma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proceselor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naturale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cât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și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intervenției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abuzive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omului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asupra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componentelor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mediului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fără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ține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cont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capacitatea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regenerare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acestuia</a:t>
            </a:r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D3038A-82B4-4E26-BD96-C96B5838CF38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064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C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Â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ND A 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Î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NCEPUT?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0B84CE-D86A-4CEB-A985-C92EEFFDE721}"/>
              </a:ext>
            </a:extLst>
          </p:cNvPr>
          <p:cNvGrpSpPr/>
          <p:nvPr/>
        </p:nvGrpSpPr>
        <p:grpSpPr>
          <a:xfrm>
            <a:off x="0" y="471950"/>
            <a:ext cx="2662426" cy="654540"/>
            <a:chOff x="0" y="471950"/>
            <a:chExt cx="2662426" cy="6545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CA6073-7E6D-45AB-99D9-985CE382E2F2}"/>
                </a:ext>
              </a:extLst>
            </p:cNvPr>
            <p:cNvSpPr/>
            <p:nvPr/>
          </p:nvSpPr>
          <p:spPr>
            <a:xfrm>
              <a:off x="0" y="471950"/>
              <a:ext cx="209550" cy="6545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A54286F-5E8E-4B1F-9174-F57F59A82C11}"/>
                </a:ext>
              </a:extLst>
            </p:cNvPr>
            <p:cNvSpPr txBox="1"/>
            <p:nvPr/>
          </p:nvSpPr>
          <p:spPr>
            <a:xfrm>
              <a:off x="171450" y="531980"/>
              <a:ext cx="2490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Degradarea mediului natural.</a:t>
              </a:r>
            </a:p>
            <a:p>
              <a:r>
                <a:rPr lang="x-none" sz="1400" b="1" dirty="0">
                  <a:solidFill>
                    <a:schemeClr val="accent1">
                      <a:lumMod val="75000"/>
                    </a:schemeClr>
                  </a:solidFill>
                </a:rPr>
                <a:t>Măsuri de protecție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3A97B3-21AF-43F5-A701-33249D6F168F}"/>
              </a:ext>
            </a:extLst>
          </p:cNvPr>
          <p:cNvSpPr txBox="1"/>
          <p:nvPr/>
        </p:nvSpPr>
        <p:spPr>
          <a:xfrm rot="16200000">
            <a:off x="-2251097" y="3899017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REALIZAREA SENSULUI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629DD9E-7120-4C7E-9D75-299A2B6A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126490"/>
            <a:ext cx="10100733" cy="53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EF0585B-446E-4575-A057-AD7B9689E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6" y="1166665"/>
            <a:ext cx="8001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2CF973D-388A-4985-9F67-06045AA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16" y="1304347"/>
            <a:ext cx="8794967" cy="494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0A9F327-DAE5-4CAD-A882-C38CC4170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242038"/>
            <a:ext cx="10018955" cy="500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825FDCC-8EF7-4B52-B73D-669A198B7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5" y="1233057"/>
            <a:ext cx="8915172" cy="500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7C5EA75-7D86-4DCD-9223-E7DBD5E47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87" y="875722"/>
            <a:ext cx="8334839" cy="555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953C4D7-AF5E-4EAD-901C-222F18B30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6" y="1431600"/>
            <a:ext cx="10314457" cy="500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7D31363-BF1B-46F8-9128-48B8690BC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71" y="1044982"/>
            <a:ext cx="8525455" cy="533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9217913-02EC-41B0-B6F1-1160EC5FA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92" y="1138158"/>
            <a:ext cx="9349741" cy="527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1C864E5-0343-485E-AD72-73948BE15F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5" y="937351"/>
            <a:ext cx="9504922" cy="543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53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1009</Words>
  <Application>Microsoft Office PowerPoint</Application>
  <PresentationFormat>Произвольный</PresentationFormat>
  <Paragraphs>240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Cebotari</dc:creator>
  <cp:lastModifiedBy>Polucci Tatiana</cp:lastModifiedBy>
  <cp:revision>103</cp:revision>
  <dcterms:created xsi:type="dcterms:W3CDTF">2020-11-07T19:31:41Z</dcterms:created>
  <dcterms:modified xsi:type="dcterms:W3CDTF">2020-11-27T17:30:44Z</dcterms:modified>
</cp:coreProperties>
</file>